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7" r:id="rId2"/>
    <p:sldId id="272" r:id="rId3"/>
    <p:sldId id="269" r:id="rId4"/>
    <p:sldId id="270" r:id="rId5"/>
    <p:sldId id="279" r:id="rId6"/>
    <p:sldId id="274" r:id="rId7"/>
    <p:sldId id="275" r:id="rId8"/>
    <p:sldId id="277" r:id="rId9"/>
    <p:sldId id="259" r:id="rId10"/>
    <p:sldId id="260" r:id="rId11"/>
    <p:sldId id="261" r:id="rId12"/>
    <p:sldId id="262" r:id="rId13"/>
    <p:sldId id="264" r:id="rId14"/>
    <p:sldId id="265" r:id="rId15"/>
    <p:sldId id="266" r:id="rId16"/>
    <p:sldId id="267" r:id="rId17"/>
    <p:sldId id="268"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9A20C4-91A3-4B94-B22F-6A8A412A90A2}" v="105" dt="2020-04-25T17:18:59.615"/>
    <p1510:client id="{0E077C89-26E0-40DA-ADE0-A99627C973B6}" v="24" dt="2020-04-24T18:14:16.102"/>
    <p1510:client id="{14CD6DF1-FFBD-41F6-A5E2-05651EE51BF4}" v="165" dt="2020-04-25T16:56:30.906"/>
    <p1510:client id="{2A933734-0EB0-45E4-A797-F09D5ED53B5B}" v="2051" dt="2020-04-24T18:09:24.598"/>
    <p1510:client id="{31984522-8FEB-423F-91D1-9B45AAC9E30C}" v="237" dt="2020-04-25T17:25:10.229"/>
    <p1510:client id="{5BD5D440-D567-46EA-B52D-598AB7CF2936}" v="2476" dt="2020-04-25T10:25:30.496"/>
    <p1510:client id="{64779560-7325-4D56-9BC6-C74A6383950F}" v="312" dt="2020-04-22T17:13:31.671"/>
    <p1510:client id="{7058487F-17F7-4E1E-BDDE-903AAF8CE296}" v="2" dt="2020-04-25T10:46:02.925"/>
    <p1510:client id="{7D2D10D0-62C2-4443-A07D-1C00AD34C645}" v="90" dt="2020-04-25T16:47:28.631"/>
    <p1510:client id="{90BDE483-934F-494A-BEB7-615D5005225B}" v="531" dt="2020-04-25T15:06:42.818"/>
    <p1510:client id="{96028A8D-5E65-4389-965D-CB3EE307637E}" v="2" dt="2020-04-25T16:05:05.146"/>
    <p1510:client id="{F1122DB0-0F85-431A-B3F0-97B76FFBDA28}" v="1673" dt="2020-04-25T17:21:38.474"/>
    <p1510:client id="{FDE42F8B-13E6-44EE-81B0-C535533A6F91}" v="19" dt="2020-04-24T20:12:31.1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4/25/2020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30673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01295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4893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78854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63539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4/25/2020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496910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4/25/2020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71543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4/25/2020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30104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89859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7070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87771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4/25/2020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4928816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C76AA8-F0AA-4EC3-B156-10CE357E5BBB}"/>
              </a:ext>
            </a:extLst>
          </p:cNvPr>
          <p:cNvSpPr/>
          <p:nvPr/>
        </p:nvSpPr>
        <p:spPr>
          <a:xfrm>
            <a:off x="1566" y="2029217"/>
            <a:ext cx="8564671" cy="31941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23A3071B-F25B-4CB9-AB4E-8CCB8E1E1A5A}"/>
              </a:ext>
            </a:extLst>
          </p:cNvPr>
          <p:cNvSpPr/>
          <p:nvPr/>
        </p:nvSpPr>
        <p:spPr>
          <a:xfrm>
            <a:off x="3892635" y="2454906"/>
            <a:ext cx="5248037" cy="23408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7" name="Straight Arrow Connector 6">
            <a:extLst>
              <a:ext uri="{FF2B5EF4-FFF2-40B4-BE49-F238E27FC236}">
                <a16:creationId xmlns:a16="http://schemas.microsoft.com/office/drawing/2014/main" id="{425EC814-76AC-421E-BDC2-68E6D06BEE79}"/>
              </a:ext>
            </a:extLst>
          </p:cNvPr>
          <p:cNvCxnSpPr/>
          <p:nvPr/>
        </p:nvCxnSpPr>
        <p:spPr>
          <a:xfrm>
            <a:off x="4121944" y="2314996"/>
            <a:ext cx="16810" cy="2723028"/>
          </a:xfrm>
          <a:prstGeom prst="straightConnector1">
            <a:avLst/>
          </a:prstGeom>
          <a:ln>
            <a:solidFill>
              <a:schemeClr val="bg1"/>
            </a:solidFill>
          </a:ln>
        </p:spPr>
        <p:style>
          <a:lnRef idx="3">
            <a:schemeClr val="accent5"/>
          </a:lnRef>
          <a:fillRef idx="0">
            <a:schemeClr val="accent5"/>
          </a:fillRef>
          <a:effectRef idx="2">
            <a:schemeClr val="accent5"/>
          </a:effectRef>
          <a:fontRef idx="minor">
            <a:schemeClr val="tx1"/>
          </a:fontRef>
        </p:style>
      </p:cxnSp>
      <p:cxnSp>
        <p:nvCxnSpPr>
          <p:cNvPr id="8" name="Straight Arrow Connector 7">
            <a:extLst>
              <a:ext uri="{FF2B5EF4-FFF2-40B4-BE49-F238E27FC236}">
                <a16:creationId xmlns:a16="http://schemas.microsoft.com/office/drawing/2014/main" id="{3614FD61-8C71-4053-A6F9-597FB371C578}"/>
              </a:ext>
            </a:extLst>
          </p:cNvPr>
          <p:cNvCxnSpPr>
            <a:cxnSpLocks/>
          </p:cNvCxnSpPr>
          <p:nvPr/>
        </p:nvCxnSpPr>
        <p:spPr>
          <a:xfrm>
            <a:off x="8374576" y="2340209"/>
            <a:ext cx="16810" cy="2723028"/>
          </a:xfrm>
          <a:prstGeom prst="straightConnector1">
            <a:avLst/>
          </a:prstGeom>
          <a:ln>
            <a:solidFill>
              <a:schemeClr val="bg1"/>
            </a:solidFill>
          </a:ln>
        </p:spPr>
        <p:style>
          <a:lnRef idx="3">
            <a:schemeClr val="accent5"/>
          </a:lnRef>
          <a:fillRef idx="0">
            <a:schemeClr val="accent5"/>
          </a:fillRef>
          <a:effectRef idx="2">
            <a:schemeClr val="accent5"/>
          </a:effectRef>
          <a:fontRef idx="minor">
            <a:schemeClr val="tx1"/>
          </a:fontRef>
        </p:style>
      </p:cxnSp>
      <p:pic>
        <p:nvPicPr>
          <p:cNvPr id="9" name="Picture 9" descr="A close up of a hand holding a flower&#10;&#10;Description generated with high confidence">
            <a:extLst>
              <a:ext uri="{FF2B5EF4-FFF2-40B4-BE49-F238E27FC236}">
                <a16:creationId xmlns:a16="http://schemas.microsoft.com/office/drawing/2014/main" id="{371776E1-9A6D-41C0-AF33-87B8C0E0DA12}"/>
              </a:ext>
            </a:extLst>
          </p:cNvPr>
          <p:cNvPicPr>
            <a:picLocks noChangeAspect="1"/>
          </p:cNvPicPr>
          <p:nvPr/>
        </p:nvPicPr>
        <p:blipFill>
          <a:blip r:embed="rId2"/>
          <a:stretch>
            <a:fillRect/>
          </a:stretch>
        </p:blipFill>
        <p:spPr>
          <a:xfrm>
            <a:off x="215154" y="2026303"/>
            <a:ext cx="3191995" cy="3200402"/>
          </a:xfrm>
          <a:prstGeom prst="rect">
            <a:avLst/>
          </a:prstGeom>
        </p:spPr>
      </p:pic>
      <p:sp>
        <p:nvSpPr>
          <p:cNvPr id="11" name="TextBox 10">
            <a:extLst>
              <a:ext uri="{FF2B5EF4-FFF2-40B4-BE49-F238E27FC236}">
                <a16:creationId xmlns:a16="http://schemas.microsoft.com/office/drawing/2014/main" id="{D2A7D621-E6DC-408C-B3F3-4F19F01DBE75}"/>
              </a:ext>
            </a:extLst>
          </p:cNvPr>
          <p:cNvSpPr txBox="1"/>
          <p:nvPr/>
        </p:nvSpPr>
        <p:spPr>
          <a:xfrm>
            <a:off x="4308101" y="2686050"/>
            <a:ext cx="3914775" cy="136191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2100" b="1">
                <a:solidFill>
                  <a:schemeClr val="bg1"/>
                </a:solidFill>
              </a:rPr>
              <a:t>Week 1:</a:t>
            </a:r>
            <a:endParaRPr lang="en-US" sz="2100" b="1">
              <a:solidFill>
                <a:schemeClr val="bg1"/>
              </a:solidFill>
              <a:cs typeface="Calibri"/>
            </a:endParaRPr>
          </a:p>
          <a:p>
            <a:r>
              <a:rPr lang="en-US" sz="2100" b="1">
                <a:solidFill>
                  <a:schemeClr val="bg1"/>
                </a:solidFill>
              </a:rPr>
              <a:t>Brief description of scientific papers related to modeling the corona outbreak</a:t>
            </a:r>
            <a:endParaRPr lang="en-US" sz="2100" b="1">
              <a:solidFill>
                <a:schemeClr val="bg1"/>
              </a:solidFill>
              <a:cs typeface="Calibri"/>
            </a:endParaRPr>
          </a:p>
        </p:txBody>
      </p:sp>
      <p:sp>
        <p:nvSpPr>
          <p:cNvPr id="12" name="TextBox 11">
            <a:extLst>
              <a:ext uri="{FF2B5EF4-FFF2-40B4-BE49-F238E27FC236}">
                <a16:creationId xmlns:a16="http://schemas.microsoft.com/office/drawing/2014/main" id="{2FCC95FA-5C3C-4444-90B1-A4F3B6B9E3EA}"/>
              </a:ext>
            </a:extLst>
          </p:cNvPr>
          <p:cNvSpPr txBox="1"/>
          <p:nvPr/>
        </p:nvSpPr>
        <p:spPr>
          <a:xfrm>
            <a:off x="4255573" y="4482494"/>
            <a:ext cx="3746687" cy="27699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350">
                <a:solidFill>
                  <a:schemeClr val="bg1"/>
                </a:solidFill>
              </a:rPr>
              <a:t>Group: </a:t>
            </a:r>
            <a:r>
              <a:rPr lang="en-US" sz="1350">
                <a:solidFill>
                  <a:schemeClr val="bg1"/>
                </a:solidFill>
                <a:ea typeface="+mn-lt"/>
                <a:cs typeface="+mn-lt"/>
              </a:rPr>
              <a:t>Quentin </a:t>
            </a:r>
            <a:r>
              <a:rPr lang="en-US" sz="1350" err="1">
                <a:solidFill>
                  <a:schemeClr val="bg1"/>
                </a:solidFill>
                <a:ea typeface="+mn-lt"/>
                <a:cs typeface="+mn-lt"/>
              </a:rPr>
              <a:t>Quarantino</a:t>
            </a:r>
            <a:endParaRPr lang="en-US" sz="1350">
              <a:solidFill>
                <a:schemeClr val="bg1"/>
              </a:solidFill>
              <a:cs typeface="Calibri"/>
            </a:endParaRPr>
          </a:p>
        </p:txBody>
      </p:sp>
      <p:pic>
        <p:nvPicPr>
          <p:cNvPr id="16" name="Picture 16" descr="A close up of a logo&#10;&#10;Description generated with high confidence">
            <a:extLst>
              <a:ext uri="{FF2B5EF4-FFF2-40B4-BE49-F238E27FC236}">
                <a16:creationId xmlns:a16="http://schemas.microsoft.com/office/drawing/2014/main" id="{907952CE-6FC3-40BF-8EF2-578C6BEA1275}"/>
              </a:ext>
            </a:extLst>
          </p:cNvPr>
          <p:cNvPicPr>
            <a:picLocks noChangeAspect="1"/>
          </p:cNvPicPr>
          <p:nvPr/>
        </p:nvPicPr>
        <p:blipFill>
          <a:blip r:embed="rId3"/>
          <a:stretch>
            <a:fillRect/>
          </a:stretch>
        </p:blipFill>
        <p:spPr>
          <a:xfrm>
            <a:off x="6518462" y="881101"/>
            <a:ext cx="2057400" cy="1112108"/>
          </a:xfrm>
          <a:prstGeom prst="rect">
            <a:avLst/>
          </a:prstGeom>
        </p:spPr>
      </p:pic>
    </p:spTree>
    <p:extLst>
      <p:ext uri="{BB962C8B-B14F-4D97-AF65-F5344CB8AC3E}">
        <p14:creationId xmlns:p14="http://schemas.microsoft.com/office/powerpoint/2010/main" val="2099634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BA5D5-F789-4A17-AD2B-06F774EC55D6}"/>
              </a:ext>
            </a:extLst>
          </p:cNvPr>
          <p:cNvSpPr>
            <a:spLocks noGrp="1"/>
          </p:cNvSpPr>
          <p:nvPr>
            <p:ph type="title"/>
          </p:nvPr>
        </p:nvSpPr>
        <p:spPr/>
        <p:txBody>
          <a:bodyPr/>
          <a:lstStyle/>
          <a:p>
            <a:r>
              <a:rPr lang="en-US">
                <a:ea typeface="+mj-lt"/>
                <a:cs typeface="+mj-lt"/>
              </a:rPr>
              <a:t>Agent-based simulation model </a:t>
            </a:r>
            <a:br>
              <a:rPr lang="en-US">
                <a:ea typeface="+mj-lt"/>
                <a:cs typeface="+mj-lt"/>
              </a:rPr>
            </a:br>
            <a:r>
              <a:rPr lang="en-US">
                <a:ea typeface="+mj-lt"/>
                <a:cs typeface="+mj-lt"/>
              </a:rPr>
              <a:t>(FluTE)</a:t>
            </a:r>
            <a:endParaRPr lang="en-US">
              <a:cs typeface="Calibri Light"/>
            </a:endParaRPr>
          </a:p>
        </p:txBody>
      </p:sp>
      <p:sp>
        <p:nvSpPr>
          <p:cNvPr id="3" name="Oval 2">
            <a:extLst>
              <a:ext uri="{FF2B5EF4-FFF2-40B4-BE49-F238E27FC236}">
                <a16:creationId xmlns:a16="http://schemas.microsoft.com/office/drawing/2014/main" id="{0EC69420-924E-4CE3-9F8B-7665857F7E1D}"/>
              </a:ext>
            </a:extLst>
          </p:cNvPr>
          <p:cNvSpPr/>
          <p:nvPr/>
        </p:nvSpPr>
        <p:spPr>
          <a:xfrm>
            <a:off x="3234542" y="2470068"/>
            <a:ext cx="2679369" cy="2627414"/>
          </a:xfrm>
          <a:prstGeom prst="ellipse">
            <a:avLst/>
          </a:prstGeom>
          <a:noFill/>
          <a:ln w="28575">
            <a:solidFill>
              <a:srgbClr val="4472C4"/>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350">
              <a:solidFill>
                <a:srgbClr val="000000"/>
              </a:solidFill>
            </a:endParaRPr>
          </a:p>
        </p:txBody>
      </p:sp>
      <p:sp>
        <p:nvSpPr>
          <p:cNvPr id="9" name="Oval 8">
            <a:extLst>
              <a:ext uri="{FF2B5EF4-FFF2-40B4-BE49-F238E27FC236}">
                <a16:creationId xmlns:a16="http://schemas.microsoft.com/office/drawing/2014/main" id="{B13F03E4-09F5-47C1-BF80-89E40AD4AF14}"/>
              </a:ext>
            </a:extLst>
          </p:cNvPr>
          <p:cNvSpPr/>
          <p:nvPr/>
        </p:nvSpPr>
        <p:spPr>
          <a:xfrm>
            <a:off x="3259127" y="2576296"/>
            <a:ext cx="682831" cy="682831"/>
          </a:xfrm>
          <a:prstGeom prst="ellipse">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350"/>
          </a:p>
        </p:txBody>
      </p:sp>
      <p:sp>
        <p:nvSpPr>
          <p:cNvPr id="10" name="Oval 9">
            <a:extLst>
              <a:ext uri="{FF2B5EF4-FFF2-40B4-BE49-F238E27FC236}">
                <a16:creationId xmlns:a16="http://schemas.microsoft.com/office/drawing/2014/main" id="{CD219297-7F16-4EE6-8355-01D6955A7EF7}"/>
              </a:ext>
            </a:extLst>
          </p:cNvPr>
          <p:cNvSpPr/>
          <p:nvPr/>
        </p:nvSpPr>
        <p:spPr>
          <a:xfrm>
            <a:off x="3259127" y="4305639"/>
            <a:ext cx="682831" cy="682831"/>
          </a:xfrm>
          <a:prstGeom prst="ellipse">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350"/>
          </a:p>
        </p:txBody>
      </p:sp>
      <p:sp>
        <p:nvSpPr>
          <p:cNvPr id="11" name="Oval 10">
            <a:extLst>
              <a:ext uri="{FF2B5EF4-FFF2-40B4-BE49-F238E27FC236}">
                <a16:creationId xmlns:a16="http://schemas.microsoft.com/office/drawing/2014/main" id="{95E9855A-6884-441D-82EC-8ABFD6DCFA4D}"/>
              </a:ext>
            </a:extLst>
          </p:cNvPr>
          <p:cNvSpPr/>
          <p:nvPr/>
        </p:nvSpPr>
        <p:spPr>
          <a:xfrm>
            <a:off x="5174022" y="2576295"/>
            <a:ext cx="682831" cy="682831"/>
          </a:xfrm>
          <a:prstGeom prst="ellipse">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182456BC-1E00-4880-B6F5-65ABC859D290}"/>
              </a:ext>
            </a:extLst>
          </p:cNvPr>
          <p:cNvSpPr/>
          <p:nvPr/>
        </p:nvSpPr>
        <p:spPr>
          <a:xfrm>
            <a:off x="5174022" y="4305639"/>
            <a:ext cx="682831" cy="682831"/>
          </a:xfrm>
          <a:prstGeom prst="ellipse">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350"/>
          </a:p>
        </p:txBody>
      </p:sp>
      <p:sp>
        <p:nvSpPr>
          <p:cNvPr id="13" name="TextBox 12">
            <a:extLst>
              <a:ext uri="{FF2B5EF4-FFF2-40B4-BE49-F238E27FC236}">
                <a16:creationId xmlns:a16="http://schemas.microsoft.com/office/drawing/2014/main" id="{C4D23154-3CF0-410D-879C-78D2572D50DD}"/>
              </a:ext>
            </a:extLst>
          </p:cNvPr>
          <p:cNvSpPr txBox="1"/>
          <p:nvPr/>
        </p:nvSpPr>
        <p:spPr>
          <a:xfrm>
            <a:off x="631991" y="2268558"/>
            <a:ext cx="2680854" cy="600164"/>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350">
                <a:solidFill>
                  <a:srgbClr val="4472C4"/>
                </a:solidFill>
              </a:rPr>
              <a:t>Synthetic Population</a:t>
            </a:r>
            <a:endParaRPr lang="en-US" sz="1350">
              <a:solidFill>
                <a:srgbClr val="4472C4"/>
              </a:solidFill>
              <a:cs typeface="Calibri"/>
            </a:endParaRPr>
          </a:p>
          <a:p>
            <a:r>
              <a:rPr lang="en-US" sz="1050">
                <a:cs typeface="Calibri"/>
              </a:rPr>
              <a:t>Representation of the Singaporean population (at the household and individual level)</a:t>
            </a:r>
          </a:p>
        </p:txBody>
      </p:sp>
      <p:sp>
        <p:nvSpPr>
          <p:cNvPr id="14" name="TextBox 13">
            <a:extLst>
              <a:ext uri="{FF2B5EF4-FFF2-40B4-BE49-F238E27FC236}">
                <a16:creationId xmlns:a16="http://schemas.microsoft.com/office/drawing/2014/main" id="{A3C726E1-79FA-4A2E-8EED-7A7161FE5679}"/>
              </a:ext>
            </a:extLst>
          </p:cNvPr>
          <p:cNvSpPr txBox="1"/>
          <p:nvPr/>
        </p:nvSpPr>
        <p:spPr>
          <a:xfrm>
            <a:off x="590705" y="4030838"/>
            <a:ext cx="2643745" cy="156966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350">
                <a:solidFill>
                  <a:srgbClr val="4472C4"/>
                </a:solidFill>
                <a:cs typeface="Calibri"/>
              </a:rPr>
              <a:t>Infectivity profile of SARS-CoV-2</a:t>
            </a:r>
          </a:p>
          <a:p>
            <a:r>
              <a:rPr lang="en-US" sz="1050">
                <a:cs typeface="Calibri"/>
              </a:rPr>
              <a:t>Asymptotic proportion: </a:t>
            </a:r>
          </a:p>
          <a:p>
            <a:r>
              <a:rPr lang="en-US" sz="1050">
                <a:cs typeface="Calibri"/>
              </a:rPr>
              <a:t>    7,5% / 22.7% / 30% / 40%</a:t>
            </a:r>
            <a:endParaRPr lang="en-US" sz="1350">
              <a:cs typeface="Calibri" panose="020F0502020204030204"/>
            </a:endParaRPr>
          </a:p>
          <a:p>
            <a:r>
              <a:rPr lang="en-US" sz="1050">
                <a:cs typeface="Calibri"/>
              </a:rPr>
              <a:t>Mean incubation period:</a:t>
            </a:r>
          </a:p>
          <a:p>
            <a:r>
              <a:rPr lang="en-US" sz="1050">
                <a:cs typeface="Calibri"/>
              </a:rPr>
              <a:t>    5.3 days</a:t>
            </a:r>
          </a:p>
          <a:p>
            <a:r>
              <a:rPr lang="en-US" sz="1050">
                <a:cs typeface="Calibri"/>
              </a:rPr>
              <a:t>Duration of hospital stay after system onset: </a:t>
            </a:r>
          </a:p>
          <a:p>
            <a:r>
              <a:rPr lang="en-US" sz="1050">
                <a:cs typeface="Calibri"/>
              </a:rPr>
              <a:t>    3.5 days </a:t>
            </a:r>
          </a:p>
          <a:p>
            <a:r>
              <a:rPr lang="en-US" sz="1050">
                <a:cs typeface="Calibri"/>
              </a:rPr>
              <a:t>Reproduction number R</a:t>
            </a:r>
            <a:r>
              <a:rPr lang="en-US" sz="1050" baseline="-25000">
                <a:cs typeface="Calibri"/>
              </a:rPr>
              <a:t>0</a:t>
            </a:r>
            <a:r>
              <a:rPr lang="en-US" sz="1050">
                <a:cs typeface="Calibri"/>
              </a:rPr>
              <a:t>: </a:t>
            </a:r>
          </a:p>
          <a:p>
            <a:r>
              <a:rPr lang="en-US" sz="1050">
                <a:cs typeface="Calibri"/>
              </a:rPr>
              <a:t>    1.5 / 2.0 / 2,5</a:t>
            </a:r>
          </a:p>
        </p:txBody>
      </p:sp>
      <p:sp>
        <p:nvSpPr>
          <p:cNvPr id="15" name="TextBox 14">
            <a:extLst>
              <a:ext uri="{FF2B5EF4-FFF2-40B4-BE49-F238E27FC236}">
                <a16:creationId xmlns:a16="http://schemas.microsoft.com/office/drawing/2014/main" id="{4F96E925-484C-49E0-B8E1-28DB48F18289}"/>
              </a:ext>
            </a:extLst>
          </p:cNvPr>
          <p:cNvSpPr txBox="1"/>
          <p:nvPr/>
        </p:nvSpPr>
        <p:spPr>
          <a:xfrm>
            <a:off x="6435128" y="4056351"/>
            <a:ext cx="2280062" cy="156966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r>
              <a:rPr lang="en-US" sz="1350">
                <a:solidFill>
                  <a:srgbClr val="4472C4"/>
                </a:solidFill>
                <a:cs typeface="Calibri"/>
              </a:rPr>
              <a:t>Simulation</a:t>
            </a:r>
          </a:p>
          <a:p>
            <a:pPr marL="214313" indent="-214313">
              <a:buFont typeface="Arial"/>
              <a:buChar char="•"/>
            </a:pPr>
            <a:r>
              <a:rPr lang="en-US" sz="1050">
                <a:cs typeface="Calibri"/>
              </a:rPr>
              <a:t>80 days</a:t>
            </a:r>
          </a:p>
          <a:p>
            <a:pPr marL="214313" indent="-214313">
              <a:buFont typeface="Arial"/>
              <a:buChar char="•"/>
            </a:pPr>
            <a:r>
              <a:rPr lang="en-US" sz="1050">
                <a:cs typeface="Calibri"/>
              </a:rPr>
              <a:t>Seeded 100 positive cases randomly</a:t>
            </a:r>
          </a:p>
          <a:p>
            <a:pPr marL="214313" indent="-214313">
              <a:buFont typeface="Arial"/>
              <a:buChar char="•"/>
            </a:pPr>
            <a:r>
              <a:rPr lang="en-US" sz="1050">
                <a:ea typeface="+mn-lt"/>
                <a:cs typeface="+mn-lt"/>
              </a:rPr>
              <a:t>1000 simulations for each scenario and parameter setup</a:t>
            </a:r>
            <a:endParaRPr lang="en-US" sz="1050">
              <a:cs typeface="Calibri"/>
            </a:endParaRPr>
          </a:p>
          <a:p>
            <a:pPr marL="214313" indent="-214313">
              <a:buFont typeface="Arial"/>
              <a:buChar char="•"/>
            </a:pPr>
            <a:r>
              <a:rPr lang="en-US" sz="1050">
                <a:cs typeface="Calibri"/>
              </a:rPr>
              <a:t>No individual has immunity</a:t>
            </a:r>
          </a:p>
          <a:p>
            <a:pPr marL="214313" indent="-214313">
              <a:buFont typeface="Arial"/>
              <a:buChar char="•"/>
            </a:pPr>
            <a:r>
              <a:rPr lang="en-US" sz="1050">
                <a:cs typeface="Calibri"/>
              </a:rPr>
              <a:t>Health-care facilities have 3000 beds</a:t>
            </a:r>
          </a:p>
        </p:txBody>
      </p:sp>
      <p:sp>
        <p:nvSpPr>
          <p:cNvPr id="18" name="TextBox 17">
            <a:extLst>
              <a:ext uri="{FF2B5EF4-FFF2-40B4-BE49-F238E27FC236}">
                <a16:creationId xmlns:a16="http://schemas.microsoft.com/office/drawing/2014/main" id="{020A7781-25BE-495A-909E-C297432054B1}"/>
              </a:ext>
            </a:extLst>
          </p:cNvPr>
          <p:cNvSpPr txBox="1"/>
          <p:nvPr/>
        </p:nvSpPr>
        <p:spPr>
          <a:xfrm>
            <a:off x="6408686" y="2270877"/>
            <a:ext cx="2272640" cy="129266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350">
                <a:solidFill>
                  <a:srgbClr val="4472C4"/>
                </a:solidFill>
                <a:cs typeface="Calibri"/>
              </a:rPr>
              <a:t>Four intervention scenarios</a:t>
            </a:r>
          </a:p>
          <a:p>
            <a:pPr marL="257175" indent="-257175">
              <a:buFont typeface="Arial"/>
              <a:buChar char="•"/>
            </a:pPr>
            <a:r>
              <a:rPr lang="en-US" sz="1050">
                <a:cs typeface="Calibri"/>
              </a:rPr>
              <a:t>Quarantine</a:t>
            </a:r>
          </a:p>
          <a:p>
            <a:pPr marL="257175" indent="-257175">
              <a:buFont typeface="Arial"/>
              <a:buChar char="•"/>
            </a:pPr>
            <a:r>
              <a:rPr lang="en-US" sz="1050">
                <a:ea typeface="+mn-lt"/>
                <a:cs typeface="+mn-lt"/>
              </a:rPr>
              <a:t>Quarantine + school closure</a:t>
            </a:r>
          </a:p>
          <a:p>
            <a:pPr marL="257175" indent="-257175">
              <a:buFont typeface="Arial"/>
              <a:buChar char="•"/>
            </a:pPr>
            <a:r>
              <a:rPr lang="en-US" sz="1050">
                <a:cs typeface="Calibri"/>
              </a:rPr>
              <a:t>Quarantine + workplace distancing (50% home office)</a:t>
            </a:r>
          </a:p>
          <a:p>
            <a:pPr marL="257175" indent="-257175">
              <a:buFont typeface="Arial"/>
              <a:buChar char="•"/>
            </a:pPr>
            <a:r>
              <a:rPr lang="en-US" sz="1050">
                <a:cs typeface="Calibri"/>
              </a:rPr>
              <a:t>Combined interventions</a:t>
            </a:r>
          </a:p>
          <a:p>
            <a:pPr marL="257175" indent="-257175">
              <a:buAutoNum type="arabicPeriod"/>
            </a:pPr>
            <a:endParaRPr lang="en-US" sz="1350">
              <a:cs typeface="Calibri"/>
            </a:endParaRPr>
          </a:p>
        </p:txBody>
      </p:sp>
      <p:pic>
        <p:nvPicPr>
          <p:cNvPr id="19" name="Picture 19" descr="A close up of a logo&#10;&#10;Description generated with high confidence">
            <a:extLst>
              <a:ext uri="{FF2B5EF4-FFF2-40B4-BE49-F238E27FC236}">
                <a16:creationId xmlns:a16="http://schemas.microsoft.com/office/drawing/2014/main" id="{71270012-9B4D-4D5E-AD64-8D78CE834B40}"/>
              </a:ext>
            </a:extLst>
          </p:cNvPr>
          <p:cNvPicPr>
            <a:picLocks noChangeAspect="1"/>
          </p:cNvPicPr>
          <p:nvPr/>
        </p:nvPicPr>
        <p:blipFill>
          <a:blip r:embed="rId2"/>
          <a:stretch>
            <a:fillRect/>
          </a:stretch>
        </p:blipFill>
        <p:spPr>
          <a:xfrm>
            <a:off x="3320638" y="2645229"/>
            <a:ext cx="558141" cy="558142"/>
          </a:xfrm>
          <a:prstGeom prst="rect">
            <a:avLst/>
          </a:prstGeom>
        </p:spPr>
      </p:pic>
      <p:pic>
        <p:nvPicPr>
          <p:cNvPr id="21" name="Picture 21" descr="A close up of a logo&#10;&#10;Description generated with high confidence">
            <a:extLst>
              <a:ext uri="{FF2B5EF4-FFF2-40B4-BE49-F238E27FC236}">
                <a16:creationId xmlns:a16="http://schemas.microsoft.com/office/drawing/2014/main" id="{CB5EC368-0144-499B-9A14-A48DD5BB43A0}"/>
              </a:ext>
            </a:extLst>
          </p:cNvPr>
          <p:cNvPicPr>
            <a:picLocks noChangeAspect="1"/>
          </p:cNvPicPr>
          <p:nvPr/>
        </p:nvPicPr>
        <p:blipFill>
          <a:blip r:embed="rId3"/>
          <a:stretch>
            <a:fillRect/>
          </a:stretch>
        </p:blipFill>
        <p:spPr>
          <a:xfrm>
            <a:off x="1359804" y="2409128"/>
            <a:ext cx="4499263" cy="4469574"/>
          </a:xfrm>
          <a:prstGeom prst="rect">
            <a:avLst/>
          </a:prstGeom>
        </p:spPr>
      </p:pic>
      <p:pic>
        <p:nvPicPr>
          <p:cNvPr id="25" name="Picture 25" descr="A close up of a sign&#10;&#10;Description generated with high confidence">
            <a:extLst>
              <a:ext uri="{FF2B5EF4-FFF2-40B4-BE49-F238E27FC236}">
                <a16:creationId xmlns:a16="http://schemas.microsoft.com/office/drawing/2014/main" id="{21632471-3DD2-4F97-8AF7-0CF52C10C7CF}"/>
              </a:ext>
            </a:extLst>
          </p:cNvPr>
          <p:cNvPicPr>
            <a:picLocks noChangeAspect="1"/>
          </p:cNvPicPr>
          <p:nvPr/>
        </p:nvPicPr>
        <p:blipFill>
          <a:blip r:embed="rId4"/>
          <a:stretch>
            <a:fillRect/>
          </a:stretch>
        </p:blipFill>
        <p:spPr>
          <a:xfrm>
            <a:off x="5309753" y="2645227"/>
            <a:ext cx="446811" cy="454233"/>
          </a:xfrm>
          <a:prstGeom prst="rect">
            <a:avLst/>
          </a:prstGeom>
        </p:spPr>
      </p:pic>
      <p:pic>
        <p:nvPicPr>
          <p:cNvPr id="27" name="Picture 27" descr="A close up of a map&#10;&#10;Description generated with high confidence">
            <a:extLst>
              <a:ext uri="{FF2B5EF4-FFF2-40B4-BE49-F238E27FC236}">
                <a16:creationId xmlns:a16="http://schemas.microsoft.com/office/drawing/2014/main" id="{09645805-50C3-498A-A3D0-685DA26B3977}"/>
              </a:ext>
            </a:extLst>
          </p:cNvPr>
          <p:cNvPicPr>
            <a:picLocks noChangeAspect="1"/>
          </p:cNvPicPr>
          <p:nvPr/>
        </p:nvPicPr>
        <p:blipFill>
          <a:blip r:embed="rId5"/>
          <a:stretch>
            <a:fillRect/>
          </a:stretch>
        </p:blipFill>
        <p:spPr>
          <a:xfrm>
            <a:off x="5309755" y="4419105"/>
            <a:ext cx="446811" cy="454233"/>
          </a:xfrm>
          <a:prstGeom prst="rect">
            <a:avLst/>
          </a:prstGeom>
        </p:spPr>
      </p:pic>
    </p:spTree>
    <p:extLst>
      <p:ext uri="{BB962C8B-B14F-4D97-AF65-F5344CB8AC3E}">
        <p14:creationId xmlns:p14="http://schemas.microsoft.com/office/powerpoint/2010/main" val="2835210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88F19-2599-43E2-B4D8-FBC11AFB44F6}"/>
              </a:ext>
            </a:extLst>
          </p:cNvPr>
          <p:cNvSpPr>
            <a:spLocks noGrp="1"/>
          </p:cNvSpPr>
          <p:nvPr>
            <p:ph type="title"/>
          </p:nvPr>
        </p:nvSpPr>
        <p:spPr/>
        <p:txBody>
          <a:bodyPr/>
          <a:lstStyle/>
          <a:p>
            <a:r>
              <a:rPr lang="en-US">
                <a:cs typeface="Calibri Light"/>
              </a:rPr>
              <a:t>Evaluation</a:t>
            </a:r>
            <a:endParaRPr lang="en-US"/>
          </a:p>
        </p:txBody>
      </p:sp>
      <p:sp>
        <p:nvSpPr>
          <p:cNvPr id="3" name="TextBox 2">
            <a:extLst>
              <a:ext uri="{FF2B5EF4-FFF2-40B4-BE49-F238E27FC236}">
                <a16:creationId xmlns:a16="http://schemas.microsoft.com/office/drawing/2014/main" id="{0354053A-4B75-425B-9218-4EA15C5DD4AC}"/>
              </a:ext>
            </a:extLst>
          </p:cNvPr>
          <p:cNvSpPr txBox="1"/>
          <p:nvPr/>
        </p:nvSpPr>
        <p:spPr>
          <a:xfrm>
            <a:off x="626424" y="2277836"/>
            <a:ext cx="2858983" cy="2562240"/>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350"/>
              <a:t>For </a:t>
            </a:r>
            <a:r>
              <a:rPr lang="en-US" sz="1350" b="1">
                <a:solidFill>
                  <a:srgbClr val="4472C4"/>
                </a:solidFill>
              </a:rPr>
              <a:t>each scenario</a:t>
            </a:r>
            <a:r>
              <a:rPr lang="en-US" sz="1350"/>
              <a:t> and</a:t>
            </a:r>
            <a:r>
              <a:rPr lang="en-US" sz="1350">
                <a:ea typeface="+mn-lt"/>
                <a:cs typeface="+mn-lt"/>
              </a:rPr>
              <a:t> </a:t>
            </a:r>
            <a:r>
              <a:rPr lang="en-US" sz="1350" b="1">
                <a:solidFill>
                  <a:srgbClr val="4472C4"/>
                </a:solidFill>
                <a:ea typeface="+mn-lt"/>
                <a:cs typeface="+mn-lt"/>
              </a:rPr>
              <a:t>each R</a:t>
            </a:r>
            <a:r>
              <a:rPr lang="en-US" sz="1350" b="1" baseline="-25000">
                <a:solidFill>
                  <a:srgbClr val="4472C4"/>
                </a:solidFill>
                <a:ea typeface="+mn-lt"/>
                <a:cs typeface="+mn-lt"/>
              </a:rPr>
              <a:t>0</a:t>
            </a:r>
            <a:r>
              <a:rPr lang="en-US" sz="1350" baseline="-25000">
                <a:ea typeface="+mn-lt"/>
                <a:cs typeface="+mn-lt"/>
              </a:rPr>
              <a:t> </a:t>
            </a:r>
            <a:r>
              <a:rPr lang="en-US" sz="1350">
                <a:ea typeface="+mn-lt"/>
                <a:cs typeface="+mn-lt"/>
              </a:rPr>
              <a:t>value</a:t>
            </a:r>
          </a:p>
          <a:p>
            <a:endParaRPr lang="en-US" sz="1350">
              <a:cs typeface="Calibri"/>
            </a:endParaRPr>
          </a:p>
          <a:p>
            <a:pPr marL="214313" indent="-214313">
              <a:buFont typeface="Arial"/>
              <a:buChar char="•"/>
            </a:pPr>
            <a:r>
              <a:rPr lang="en-US" sz="1350">
                <a:ea typeface="+mn-lt"/>
                <a:cs typeface="+mn-lt"/>
              </a:rPr>
              <a:t>median cumulative number of infections</a:t>
            </a:r>
            <a:endParaRPr lang="en-US" sz="1350">
              <a:cs typeface="Calibri" panose="020F0502020204030204"/>
            </a:endParaRPr>
          </a:p>
          <a:p>
            <a:endParaRPr lang="en-US" sz="1350">
              <a:cs typeface="Calibri" panose="020F0502020204030204"/>
            </a:endParaRPr>
          </a:p>
          <a:p>
            <a:pPr marL="214313" indent="-214313">
              <a:buFont typeface="Arial"/>
              <a:buChar char="•"/>
            </a:pPr>
            <a:r>
              <a:rPr lang="en-US" sz="1350">
                <a:cs typeface="Calibri" panose="020F0502020204030204"/>
              </a:rPr>
              <a:t>Percentage of entire population </a:t>
            </a:r>
            <a:endParaRPr lang="en-US" sz="1350" b="1">
              <a:cs typeface="Calibri"/>
            </a:endParaRPr>
          </a:p>
          <a:p>
            <a:r>
              <a:rPr lang="en-US" sz="1350">
                <a:cs typeface="Calibri"/>
              </a:rPr>
              <a:t>     + IQR (25% and 75%)</a:t>
            </a:r>
            <a:endParaRPr lang="en-US" sz="1350" b="1">
              <a:cs typeface="Calibri"/>
            </a:endParaRPr>
          </a:p>
          <a:p>
            <a:endParaRPr lang="en-US" sz="1350" b="1">
              <a:cs typeface="Calibri"/>
            </a:endParaRPr>
          </a:p>
          <a:p>
            <a:r>
              <a:rPr lang="en-US" sz="1350">
                <a:cs typeface="Calibri"/>
              </a:rPr>
              <a:t>      </a:t>
            </a:r>
          </a:p>
          <a:p>
            <a:endParaRPr lang="en-US" sz="1350">
              <a:cs typeface="Calibri"/>
            </a:endParaRPr>
          </a:p>
          <a:p>
            <a:endParaRPr lang="en-US" sz="1350">
              <a:cs typeface="Calibri"/>
            </a:endParaRPr>
          </a:p>
          <a:p>
            <a:endParaRPr lang="en-US" sz="1350">
              <a:cs typeface="Calibri"/>
            </a:endParaRPr>
          </a:p>
        </p:txBody>
      </p:sp>
      <p:pic>
        <p:nvPicPr>
          <p:cNvPr id="4" name="Graphic 4" descr="Chevron arrows">
            <a:extLst>
              <a:ext uri="{FF2B5EF4-FFF2-40B4-BE49-F238E27FC236}">
                <a16:creationId xmlns:a16="http://schemas.microsoft.com/office/drawing/2014/main" id="{E0652C88-D2D8-4DAF-8E4C-BFF5EB70F82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4548" y="4095503"/>
            <a:ext cx="685800" cy="685800"/>
          </a:xfrm>
          <a:prstGeom prst="rect">
            <a:avLst/>
          </a:prstGeom>
        </p:spPr>
      </p:pic>
      <p:sp>
        <p:nvSpPr>
          <p:cNvPr id="6" name="TextBox 5">
            <a:extLst>
              <a:ext uri="{FF2B5EF4-FFF2-40B4-BE49-F238E27FC236}">
                <a16:creationId xmlns:a16="http://schemas.microsoft.com/office/drawing/2014/main" id="{E3537D56-3B46-481D-865B-0CD4A3EE701A}"/>
              </a:ext>
            </a:extLst>
          </p:cNvPr>
          <p:cNvSpPr txBox="1"/>
          <p:nvPr/>
        </p:nvSpPr>
        <p:spPr>
          <a:xfrm>
            <a:off x="1413164" y="4096243"/>
            <a:ext cx="2057400" cy="692498"/>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350">
                <a:ea typeface="+mn-lt"/>
                <a:cs typeface="+mn-lt"/>
              </a:rPr>
              <a:t>Reducing (%) for each scenario compared to the baseline scenario</a:t>
            </a:r>
            <a:endParaRPr lang="en-US" sz="1350"/>
          </a:p>
        </p:txBody>
      </p:sp>
      <p:pic>
        <p:nvPicPr>
          <p:cNvPr id="7" name="Picture 7" descr="A picture containing text, map&#10;&#10;Description generated with very high confidence">
            <a:extLst>
              <a:ext uri="{FF2B5EF4-FFF2-40B4-BE49-F238E27FC236}">
                <a16:creationId xmlns:a16="http://schemas.microsoft.com/office/drawing/2014/main" id="{95FD1A99-C5B8-471A-A40E-CA4666B4DD55}"/>
              </a:ext>
            </a:extLst>
          </p:cNvPr>
          <p:cNvPicPr>
            <a:picLocks noChangeAspect="1"/>
          </p:cNvPicPr>
          <p:nvPr/>
        </p:nvPicPr>
        <p:blipFill>
          <a:blip r:embed="rId4"/>
          <a:stretch>
            <a:fillRect/>
          </a:stretch>
        </p:blipFill>
        <p:spPr>
          <a:xfrm>
            <a:off x="4251277" y="1325189"/>
            <a:ext cx="4249571" cy="4054083"/>
          </a:xfrm>
          <a:prstGeom prst="rect">
            <a:avLst/>
          </a:prstGeom>
        </p:spPr>
      </p:pic>
    </p:spTree>
    <p:extLst>
      <p:ext uri="{BB962C8B-B14F-4D97-AF65-F5344CB8AC3E}">
        <p14:creationId xmlns:p14="http://schemas.microsoft.com/office/powerpoint/2010/main" val="24186866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3BEE6DD9-EC5E-41C1-A5C6-D02B247B6141}"/>
              </a:ext>
            </a:extLst>
          </p:cNvPr>
          <p:cNvCxnSpPr/>
          <p:nvPr/>
        </p:nvCxnSpPr>
        <p:spPr>
          <a:xfrm>
            <a:off x="6463921" y="1431310"/>
            <a:ext cx="8529" cy="4000499"/>
          </a:xfrm>
          <a:prstGeom prst="straightConnector1">
            <a:avLst/>
          </a:prstGeom>
          <a:ln>
            <a:solidFill>
              <a:srgbClr val="4472C4"/>
            </a:solidFill>
          </a:ln>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13264AC4-BEFA-4D56-856C-6D143EAC4433}"/>
              </a:ext>
            </a:extLst>
          </p:cNvPr>
          <p:cNvSpPr txBox="1"/>
          <p:nvPr/>
        </p:nvSpPr>
        <p:spPr>
          <a:xfrm>
            <a:off x="6767583" y="2924885"/>
            <a:ext cx="2057400" cy="101566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350">
                <a:solidFill>
                  <a:srgbClr val="4472C4"/>
                </a:solidFill>
                <a:cs typeface="Calibri"/>
              </a:rPr>
              <a:t>Journal</a:t>
            </a:r>
            <a:endParaRPr lang="en-US" sz="1350" err="1">
              <a:solidFill>
                <a:srgbClr val="4472C4"/>
              </a:solidFill>
              <a:ea typeface="+mn-lt"/>
              <a:cs typeface="+mn-lt"/>
            </a:endParaRPr>
          </a:p>
          <a:p>
            <a:r>
              <a:rPr lang="en-US" sz="1050">
                <a:ea typeface="+mn-lt"/>
                <a:cs typeface="+mn-lt"/>
              </a:rPr>
              <a:t>Science</a:t>
            </a:r>
            <a:endParaRPr lang="en-US" sz="1350">
              <a:cs typeface="Calibri"/>
            </a:endParaRPr>
          </a:p>
          <a:p>
            <a:endParaRPr lang="en-US" sz="1350">
              <a:cs typeface="Calibri"/>
            </a:endParaRPr>
          </a:p>
          <a:p>
            <a:r>
              <a:rPr lang="en-US" sz="1350">
                <a:solidFill>
                  <a:srgbClr val="4472C4"/>
                </a:solidFill>
                <a:cs typeface="Calibri"/>
              </a:rPr>
              <a:t>Published</a:t>
            </a:r>
          </a:p>
          <a:p>
            <a:r>
              <a:rPr lang="en-US" sz="1050">
                <a:cs typeface="Calibri"/>
              </a:rPr>
              <a:t>April 24, 2020</a:t>
            </a:r>
          </a:p>
        </p:txBody>
      </p:sp>
      <p:pic>
        <p:nvPicPr>
          <p:cNvPr id="2" name="Grafik 5" descr="Ein Bild, das Screenshot enthält.&#10;&#10;Mit sehr hoher Zuverlässigkeit generierte Beschreibung">
            <a:extLst>
              <a:ext uri="{FF2B5EF4-FFF2-40B4-BE49-F238E27FC236}">
                <a16:creationId xmlns:a16="http://schemas.microsoft.com/office/drawing/2014/main" id="{872F36C3-C2D1-402E-A68A-5937C41CAB7A}"/>
              </a:ext>
            </a:extLst>
          </p:cNvPr>
          <p:cNvPicPr>
            <a:picLocks noChangeAspect="1"/>
          </p:cNvPicPr>
          <p:nvPr/>
        </p:nvPicPr>
        <p:blipFill>
          <a:blip r:embed="rId2"/>
          <a:stretch>
            <a:fillRect/>
          </a:stretch>
        </p:blipFill>
        <p:spPr>
          <a:xfrm>
            <a:off x="1150974" y="2164490"/>
            <a:ext cx="4376627" cy="3226782"/>
          </a:xfrm>
          <a:prstGeom prst="rect">
            <a:avLst/>
          </a:prstGeom>
        </p:spPr>
      </p:pic>
    </p:spTree>
    <p:extLst>
      <p:ext uri="{BB962C8B-B14F-4D97-AF65-F5344CB8AC3E}">
        <p14:creationId xmlns:p14="http://schemas.microsoft.com/office/powerpoint/2010/main" val="1652206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BA5D5-F789-4A17-AD2B-06F774EC55D6}"/>
              </a:ext>
            </a:extLst>
          </p:cNvPr>
          <p:cNvSpPr>
            <a:spLocks noGrp="1"/>
          </p:cNvSpPr>
          <p:nvPr>
            <p:ph type="title"/>
          </p:nvPr>
        </p:nvSpPr>
        <p:spPr/>
        <p:txBody>
          <a:bodyPr/>
          <a:lstStyle/>
          <a:p>
            <a:r>
              <a:rPr lang="en-US">
                <a:ea typeface="+mj-lt"/>
                <a:cs typeface="+mj-lt"/>
              </a:rPr>
              <a:t>Global epidemic and mobility model (GLEAM)</a:t>
            </a:r>
            <a:endParaRPr lang="en-US">
              <a:cs typeface="Calibri Light"/>
            </a:endParaRPr>
          </a:p>
        </p:txBody>
      </p:sp>
      <p:pic>
        <p:nvPicPr>
          <p:cNvPr id="4" name="Grafik 4" descr="Ein Bild, das Text enthält.&#10;&#10;Mit sehr hoher Zuverlässigkeit generierte Beschreibung">
            <a:extLst>
              <a:ext uri="{FF2B5EF4-FFF2-40B4-BE49-F238E27FC236}">
                <a16:creationId xmlns:a16="http://schemas.microsoft.com/office/drawing/2014/main" id="{15CA5ABF-3C2C-404B-B350-AB9A833A8AC8}"/>
              </a:ext>
            </a:extLst>
          </p:cNvPr>
          <p:cNvPicPr>
            <a:picLocks noChangeAspect="1"/>
          </p:cNvPicPr>
          <p:nvPr/>
        </p:nvPicPr>
        <p:blipFill>
          <a:blip r:embed="rId2"/>
          <a:stretch>
            <a:fillRect/>
          </a:stretch>
        </p:blipFill>
        <p:spPr>
          <a:xfrm>
            <a:off x="2695451" y="2534952"/>
            <a:ext cx="3633644" cy="2527025"/>
          </a:xfrm>
          <a:prstGeom prst="rect">
            <a:avLst/>
          </a:prstGeom>
        </p:spPr>
      </p:pic>
      <p:sp>
        <p:nvSpPr>
          <p:cNvPr id="6" name="Textfeld 5">
            <a:extLst>
              <a:ext uri="{FF2B5EF4-FFF2-40B4-BE49-F238E27FC236}">
                <a16:creationId xmlns:a16="http://schemas.microsoft.com/office/drawing/2014/main" id="{AE1ACE8A-D5A3-4197-9893-5038DAA5FF28}"/>
              </a:ext>
            </a:extLst>
          </p:cNvPr>
          <p:cNvSpPr txBox="1"/>
          <p:nvPr/>
        </p:nvSpPr>
        <p:spPr>
          <a:xfrm>
            <a:off x="5184701" y="2127841"/>
            <a:ext cx="2057400" cy="27699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endParaRPr lang="de-DE" sz="1350">
              <a:cs typeface="Calibri"/>
            </a:endParaRPr>
          </a:p>
        </p:txBody>
      </p:sp>
      <p:sp>
        <p:nvSpPr>
          <p:cNvPr id="8" name="TextBox 12">
            <a:extLst>
              <a:ext uri="{FF2B5EF4-FFF2-40B4-BE49-F238E27FC236}">
                <a16:creationId xmlns:a16="http://schemas.microsoft.com/office/drawing/2014/main" id="{D9637F22-F5B2-4F57-9FAE-D16A5E413BC1}"/>
              </a:ext>
            </a:extLst>
          </p:cNvPr>
          <p:cNvSpPr txBox="1"/>
          <p:nvPr/>
        </p:nvSpPr>
        <p:spPr>
          <a:xfrm>
            <a:off x="93718" y="2222040"/>
            <a:ext cx="2680854" cy="173124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350">
                <a:solidFill>
                  <a:srgbClr val="4472C4"/>
                </a:solidFill>
              </a:rPr>
              <a:t>Model Backbone</a:t>
            </a:r>
          </a:p>
          <a:p>
            <a:pPr marL="213995" indent="-213995">
              <a:buFont typeface="Arial"/>
              <a:buChar char="•"/>
            </a:pPr>
            <a:r>
              <a:rPr lang="en-US" sz="1050">
                <a:solidFill>
                  <a:srgbClr val="000000"/>
                </a:solidFill>
                <a:cs typeface="Calibri"/>
              </a:rPr>
              <a:t>World is divided into more than 3200 subsections which are connected by the recorded flux of travelers between them</a:t>
            </a:r>
            <a:endParaRPr lang="en-US" sz="1350">
              <a:cs typeface="Calibri" panose="020F0502020204030204"/>
            </a:endParaRPr>
          </a:p>
          <a:p>
            <a:pPr marL="213995" indent="-213995">
              <a:buFont typeface="Arial"/>
              <a:buChar char="•"/>
            </a:pPr>
            <a:r>
              <a:rPr lang="en-US" sz="1050">
                <a:solidFill>
                  <a:srgbClr val="000000"/>
                </a:solidFill>
                <a:cs typeface="Calibri"/>
              </a:rPr>
              <a:t>Within each subsection individuals occupy one of four states at one time and can progress into another one</a:t>
            </a:r>
          </a:p>
          <a:p>
            <a:pPr marL="213995" indent="-213995">
              <a:buFont typeface="Arial"/>
              <a:buChar char="•"/>
            </a:pPr>
            <a:r>
              <a:rPr lang="en-US" sz="1050">
                <a:ea typeface="+mn-lt"/>
                <a:cs typeface="+mn-lt"/>
              </a:rPr>
              <a:t>Data until 23 Jan 2020 used to calibrate model</a:t>
            </a:r>
            <a:endParaRPr lang="en-US" sz="1050">
              <a:solidFill>
                <a:srgbClr val="000000"/>
              </a:solidFill>
              <a:cs typeface="Calibri"/>
            </a:endParaRPr>
          </a:p>
          <a:p>
            <a:pPr marL="213995" indent="-213995">
              <a:buFont typeface="Arial"/>
              <a:buChar char="•"/>
            </a:pPr>
            <a:endParaRPr lang="en-US" sz="1050">
              <a:solidFill>
                <a:srgbClr val="000000"/>
              </a:solidFill>
              <a:cs typeface="Calibri"/>
            </a:endParaRPr>
          </a:p>
        </p:txBody>
      </p:sp>
      <p:sp>
        <p:nvSpPr>
          <p:cNvPr id="10" name="TextBox 12">
            <a:extLst>
              <a:ext uri="{FF2B5EF4-FFF2-40B4-BE49-F238E27FC236}">
                <a16:creationId xmlns:a16="http://schemas.microsoft.com/office/drawing/2014/main" id="{C0CDE849-63FD-4D40-AEDC-F239F184CF8B}"/>
              </a:ext>
            </a:extLst>
          </p:cNvPr>
          <p:cNvSpPr txBox="1"/>
          <p:nvPr/>
        </p:nvSpPr>
        <p:spPr>
          <a:xfrm>
            <a:off x="6327054" y="2268558"/>
            <a:ext cx="2680854" cy="113107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350">
                <a:solidFill>
                  <a:srgbClr val="4472C4"/>
                </a:solidFill>
              </a:rPr>
              <a:t> Scenarios for China</a:t>
            </a:r>
            <a:endParaRPr lang="de-DE" sz="1350"/>
          </a:p>
          <a:p>
            <a:pPr marL="213995" indent="-213995">
              <a:buFont typeface="Arial"/>
              <a:buChar char="•"/>
            </a:pPr>
            <a:r>
              <a:rPr lang="en-US" sz="1050">
                <a:cs typeface="Calibri"/>
              </a:rPr>
              <a:t>Travel reduction: 0%, 40%, 90%</a:t>
            </a:r>
          </a:p>
          <a:p>
            <a:pPr marL="213995" indent="-213995">
              <a:buFont typeface="Arial"/>
              <a:buChar char="•"/>
            </a:pPr>
            <a:r>
              <a:rPr lang="en-US" sz="1050">
                <a:ea typeface="+mn-lt"/>
                <a:cs typeface="+mn-lt"/>
              </a:rPr>
              <a:t>Reproduction number R</a:t>
            </a:r>
            <a:r>
              <a:rPr lang="en-US" sz="1050" baseline="-25000">
                <a:ea typeface="+mn-lt"/>
                <a:cs typeface="+mn-lt"/>
              </a:rPr>
              <a:t>0</a:t>
            </a:r>
            <a:r>
              <a:rPr lang="en-US" sz="1050">
                <a:ea typeface="+mn-lt"/>
                <a:cs typeface="+mn-lt"/>
              </a:rPr>
              <a:t>:  2,4(recorded value for Wuhan in Jan2020), 1.0, 0.75, 0.5</a:t>
            </a:r>
          </a:p>
          <a:p>
            <a:pPr marL="213995" indent="-213995">
              <a:buFont typeface="Arial"/>
              <a:buChar char="•"/>
            </a:pPr>
            <a:endParaRPr lang="en-US" sz="1050">
              <a:cs typeface="Calibri"/>
            </a:endParaRPr>
          </a:p>
          <a:p>
            <a:pPr marL="213995" indent="-213995">
              <a:buFont typeface="Arial"/>
              <a:buChar char="•"/>
            </a:pPr>
            <a:endParaRPr lang="de-DE" sz="1350">
              <a:cs typeface="Calibri"/>
            </a:endParaRPr>
          </a:p>
        </p:txBody>
      </p:sp>
      <p:sp>
        <p:nvSpPr>
          <p:cNvPr id="12" name="TextBox 12">
            <a:extLst>
              <a:ext uri="{FF2B5EF4-FFF2-40B4-BE49-F238E27FC236}">
                <a16:creationId xmlns:a16="http://schemas.microsoft.com/office/drawing/2014/main" id="{67FD833E-21EA-458C-8E90-D6ABEDB7E312}"/>
              </a:ext>
            </a:extLst>
          </p:cNvPr>
          <p:cNvSpPr txBox="1"/>
          <p:nvPr/>
        </p:nvSpPr>
        <p:spPr>
          <a:xfrm>
            <a:off x="146879" y="4049510"/>
            <a:ext cx="2680854" cy="64633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endParaRPr lang="en-US" sz="1350">
              <a:solidFill>
                <a:srgbClr val="4472C4"/>
              </a:solidFill>
              <a:ea typeface="+mn-lt"/>
              <a:cs typeface="+mn-lt"/>
            </a:endParaRPr>
          </a:p>
          <a:p>
            <a:pPr marL="214313" indent="-214313">
              <a:buFont typeface="Arial"/>
              <a:buChar char="•"/>
            </a:pPr>
            <a:endParaRPr lang="en-US" sz="1050">
              <a:cs typeface="Calibri"/>
            </a:endParaRPr>
          </a:p>
          <a:p>
            <a:pPr marL="214313" indent="-214313">
              <a:buFont typeface="Arial"/>
              <a:buChar char="•"/>
            </a:pPr>
            <a:endParaRPr lang="de-DE" sz="1350">
              <a:cs typeface="Calibri"/>
            </a:endParaRPr>
          </a:p>
        </p:txBody>
      </p:sp>
      <p:sp>
        <p:nvSpPr>
          <p:cNvPr id="13" name="TextBox 12">
            <a:extLst>
              <a:ext uri="{FF2B5EF4-FFF2-40B4-BE49-F238E27FC236}">
                <a16:creationId xmlns:a16="http://schemas.microsoft.com/office/drawing/2014/main" id="{B2D31C6B-816D-48D4-A678-BC63B4216B0B}"/>
              </a:ext>
            </a:extLst>
          </p:cNvPr>
          <p:cNvSpPr txBox="1"/>
          <p:nvPr/>
        </p:nvSpPr>
        <p:spPr>
          <a:xfrm>
            <a:off x="93718" y="4381778"/>
            <a:ext cx="2680854" cy="108491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350">
                <a:solidFill>
                  <a:srgbClr val="4472C4"/>
                </a:solidFill>
              </a:rPr>
              <a:t>Data</a:t>
            </a:r>
          </a:p>
          <a:p>
            <a:pPr marL="213995" indent="-213995">
              <a:buFont typeface="Arial"/>
              <a:buChar char="•"/>
            </a:pPr>
            <a:r>
              <a:rPr lang="en-US" sz="1050">
                <a:solidFill>
                  <a:srgbClr val="000000"/>
                </a:solidFill>
                <a:cs typeface="Calibri"/>
              </a:rPr>
              <a:t>WHO</a:t>
            </a:r>
          </a:p>
          <a:p>
            <a:pPr marL="213995" indent="-213995">
              <a:buFont typeface="Arial"/>
              <a:buChar char="•"/>
            </a:pPr>
            <a:r>
              <a:rPr lang="en-US" sz="1050">
                <a:ea typeface="+mn-lt"/>
                <a:cs typeface="+mn-lt"/>
              </a:rPr>
              <a:t>OAG and IATA databases (airplanes)</a:t>
            </a:r>
          </a:p>
          <a:p>
            <a:pPr marL="213995" indent="-213995">
              <a:buFont typeface="Arial"/>
              <a:buChar char="•"/>
            </a:pPr>
            <a:r>
              <a:rPr lang="en-US" sz="1050">
                <a:cs typeface="Calibri"/>
              </a:rPr>
              <a:t>Statistic offices collected data around five continents (ground mobility)</a:t>
            </a:r>
          </a:p>
          <a:p>
            <a:pPr marL="213995" indent="-213995">
              <a:buFont typeface="Arial"/>
              <a:buChar char="•"/>
            </a:pPr>
            <a:endParaRPr lang="en-US" sz="1050">
              <a:cs typeface="Calibri"/>
            </a:endParaRPr>
          </a:p>
        </p:txBody>
      </p:sp>
      <p:sp>
        <p:nvSpPr>
          <p:cNvPr id="16" name="TextBox 12">
            <a:extLst>
              <a:ext uri="{FF2B5EF4-FFF2-40B4-BE49-F238E27FC236}">
                <a16:creationId xmlns:a16="http://schemas.microsoft.com/office/drawing/2014/main" id="{CC441355-5E51-46B5-9ABB-EF88221485A2}"/>
              </a:ext>
            </a:extLst>
          </p:cNvPr>
          <p:cNvSpPr txBox="1"/>
          <p:nvPr/>
        </p:nvSpPr>
        <p:spPr>
          <a:xfrm>
            <a:off x="6459960" y="4381778"/>
            <a:ext cx="2680854" cy="1615827"/>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350">
                <a:solidFill>
                  <a:srgbClr val="4472C4"/>
                </a:solidFill>
              </a:rPr>
              <a:t>Simulation</a:t>
            </a:r>
            <a:endParaRPr lang="de-DE" sz="1350"/>
          </a:p>
          <a:p>
            <a:pPr marL="213995" indent="-213995">
              <a:buFont typeface="Arial"/>
              <a:buChar char="•"/>
            </a:pPr>
            <a:endParaRPr lang="en-US" sz="1050">
              <a:cs typeface="Calibri"/>
            </a:endParaRPr>
          </a:p>
          <a:p>
            <a:pPr marL="213995" indent="-213995">
              <a:buFont typeface="Arial"/>
              <a:buChar char="•"/>
            </a:pPr>
            <a:r>
              <a:rPr lang="en-US" sz="1050">
                <a:ea typeface="+mn-lt"/>
                <a:cs typeface="+mn-lt"/>
              </a:rPr>
              <a:t>Each individual within subsections is treaded independently (no family or job relations)</a:t>
            </a:r>
            <a:endParaRPr lang="en-US" sz="1350">
              <a:cs typeface="Calibri" panose="020F0502020204030204"/>
            </a:endParaRPr>
          </a:p>
          <a:p>
            <a:pPr marL="213995" indent="-213995">
              <a:buFont typeface="Arial"/>
              <a:buChar char="•"/>
            </a:pPr>
            <a:r>
              <a:rPr lang="en-US" sz="1050">
                <a:ea typeface="+mn-lt"/>
                <a:cs typeface="+mn-lt"/>
              </a:rPr>
              <a:t>Each individual has a possibility assigned to travel to another location based on recorded data </a:t>
            </a:r>
          </a:p>
          <a:p>
            <a:pPr marL="213995" indent="-213995">
              <a:buFont typeface="Arial"/>
              <a:buChar char="•"/>
            </a:pPr>
            <a:endParaRPr lang="de-DE" sz="1350">
              <a:cs typeface="Calibri"/>
            </a:endParaRPr>
          </a:p>
        </p:txBody>
      </p:sp>
    </p:spTree>
    <p:extLst>
      <p:ext uri="{BB962C8B-B14F-4D97-AF65-F5344CB8AC3E}">
        <p14:creationId xmlns:p14="http://schemas.microsoft.com/office/powerpoint/2010/main" val="15234169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DCEBF6-0969-40CF-A130-2E89F21C2688}"/>
              </a:ext>
            </a:extLst>
          </p:cNvPr>
          <p:cNvSpPr>
            <a:spLocks noGrp="1"/>
          </p:cNvSpPr>
          <p:nvPr>
            <p:ph type="title"/>
          </p:nvPr>
        </p:nvSpPr>
        <p:spPr>
          <a:xfrm>
            <a:off x="628650" y="1131094"/>
            <a:ext cx="7886700" cy="994172"/>
          </a:xfrm>
        </p:spPr>
        <p:txBody>
          <a:bodyPr>
            <a:normAutofit/>
          </a:bodyPr>
          <a:lstStyle/>
          <a:p>
            <a:r>
              <a:rPr lang="de-DE">
                <a:cs typeface="Calibri Light"/>
              </a:rPr>
              <a:t>Results </a:t>
            </a:r>
            <a:endParaRPr lang="de-DE"/>
          </a:p>
        </p:txBody>
      </p:sp>
      <p:sp>
        <p:nvSpPr>
          <p:cNvPr id="11" name="TextBox 5">
            <a:extLst>
              <a:ext uri="{FF2B5EF4-FFF2-40B4-BE49-F238E27FC236}">
                <a16:creationId xmlns:a16="http://schemas.microsoft.com/office/drawing/2014/main" id="{FAE68255-354B-482A-8AA2-6AB0F132B9E8}"/>
              </a:ext>
            </a:extLst>
          </p:cNvPr>
          <p:cNvSpPr txBox="1"/>
          <p:nvPr/>
        </p:nvSpPr>
        <p:spPr>
          <a:xfrm>
            <a:off x="661267" y="2264558"/>
            <a:ext cx="2967813" cy="2562240"/>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14313" indent="-214313">
              <a:buFont typeface="Arial"/>
              <a:buChar char="•"/>
            </a:pPr>
            <a:r>
              <a:rPr lang="en-US" sz="1350">
                <a:ea typeface="+mn-lt"/>
                <a:cs typeface="+mn-lt"/>
              </a:rPr>
              <a:t>The modeling study shows that additional travel limitations (up to 90% of traffic) have only a modest effect unless paired with public health interventions and behavioral changes that can facilitate a considerable reduction in disease transmissibility</a:t>
            </a:r>
          </a:p>
          <a:p>
            <a:pPr marL="214313" indent="-214313">
              <a:buFont typeface="Arial"/>
              <a:buChar char="•"/>
            </a:pPr>
            <a:r>
              <a:rPr lang="en-US" sz="1350">
                <a:cs typeface="Calibri" panose="020F0502020204030204"/>
              </a:rPr>
              <a:t>Nonetheless the travel restrictions delayed the outbreak in China for several days and on the international scale for 2-3 weeks</a:t>
            </a:r>
          </a:p>
        </p:txBody>
      </p:sp>
      <p:pic>
        <p:nvPicPr>
          <p:cNvPr id="12" name="Grafik 12" descr="Ein Bild, das Text, Karte enthält.&#10;&#10;Mit sehr hoher Zuverlässigkeit generierte Beschreibung">
            <a:extLst>
              <a:ext uri="{FF2B5EF4-FFF2-40B4-BE49-F238E27FC236}">
                <a16:creationId xmlns:a16="http://schemas.microsoft.com/office/drawing/2014/main" id="{D74195A6-546C-4587-A8ED-6BBE5FBD5333}"/>
              </a:ext>
            </a:extLst>
          </p:cNvPr>
          <p:cNvPicPr>
            <a:picLocks noChangeAspect="1"/>
          </p:cNvPicPr>
          <p:nvPr/>
        </p:nvPicPr>
        <p:blipFill>
          <a:blip r:embed="rId2"/>
          <a:stretch>
            <a:fillRect/>
          </a:stretch>
        </p:blipFill>
        <p:spPr>
          <a:xfrm>
            <a:off x="3718025" y="1994053"/>
            <a:ext cx="4888968" cy="1513109"/>
          </a:xfrm>
          <a:prstGeom prst="rect">
            <a:avLst/>
          </a:prstGeom>
        </p:spPr>
      </p:pic>
      <p:pic>
        <p:nvPicPr>
          <p:cNvPr id="15" name="Grafik 15">
            <a:extLst>
              <a:ext uri="{FF2B5EF4-FFF2-40B4-BE49-F238E27FC236}">
                <a16:creationId xmlns:a16="http://schemas.microsoft.com/office/drawing/2014/main" id="{30F5B2F1-137C-44B1-9485-97D57F0DCE14}"/>
              </a:ext>
            </a:extLst>
          </p:cNvPr>
          <p:cNvPicPr>
            <a:picLocks noChangeAspect="1"/>
          </p:cNvPicPr>
          <p:nvPr/>
        </p:nvPicPr>
        <p:blipFill>
          <a:blip r:embed="rId3"/>
          <a:stretch>
            <a:fillRect/>
          </a:stretch>
        </p:blipFill>
        <p:spPr>
          <a:xfrm>
            <a:off x="3716080" y="3506470"/>
            <a:ext cx="5027870" cy="2277257"/>
          </a:xfrm>
          <a:prstGeom prst="rect">
            <a:avLst/>
          </a:prstGeom>
        </p:spPr>
      </p:pic>
    </p:spTree>
    <p:extLst>
      <p:ext uri="{BB962C8B-B14F-4D97-AF65-F5344CB8AC3E}">
        <p14:creationId xmlns:p14="http://schemas.microsoft.com/office/powerpoint/2010/main" val="1460674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screenshot of a cell phone&#10;&#10;Description generated with very high confidence">
            <a:extLst>
              <a:ext uri="{FF2B5EF4-FFF2-40B4-BE49-F238E27FC236}">
                <a16:creationId xmlns:a16="http://schemas.microsoft.com/office/drawing/2014/main" id="{A2238F10-6582-42AF-A140-D3BC660C2564}"/>
              </a:ext>
            </a:extLst>
          </p:cNvPr>
          <p:cNvPicPr>
            <a:picLocks noGrp="1" noChangeAspect="1"/>
          </p:cNvPicPr>
          <p:nvPr>
            <p:ph sz="half" idx="1"/>
          </p:nvPr>
        </p:nvPicPr>
        <p:blipFill>
          <a:blip r:embed="rId2"/>
          <a:stretch>
            <a:fillRect/>
          </a:stretch>
        </p:blipFill>
        <p:spPr>
          <a:xfrm>
            <a:off x="811961" y="1889552"/>
            <a:ext cx="5147813" cy="3355055"/>
          </a:xfrm>
        </p:spPr>
      </p:pic>
      <p:cxnSp>
        <p:nvCxnSpPr>
          <p:cNvPr id="8" name="Straight Arrow Connector 7">
            <a:extLst>
              <a:ext uri="{FF2B5EF4-FFF2-40B4-BE49-F238E27FC236}">
                <a16:creationId xmlns:a16="http://schemas.microsoft.com/office/drawing/2014/main" id="{B11BA773-BDF3-48F3-8A6B-3BABD82B0DB0}"/>
              </a:ext>
            </a:extLst>
          </p:cNvPr>
          <p:cNvCxnSpPr/>
          <p:nvPr/>
        </p:nvCxnSpPr>
        <p:spPr>
          <a:xfrm>
            <a:off x="6463921" y="1431310"/>
            <a:ext cx="8529" cy="4000499"/>
          </a:xfrm>
          <a:prstGeom prst="straightConnector1">
            <a:avLst/>
          </a:prstGeom>
          <a:ln>
            <a:solidFill>
              <a:srgbClr val="4472C4"/>
            </a:solidFill>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8E6D772D-98D7-4CB3-9CEF-6DA96CC8E532}"/>
              </a:ext>
            </a:extLst>
          </p:cNvPr>
          <p:cNvSpPr txBox="1"/>
          <p:nvPr/>
        </p:nvSpPr>
        <p:spPr>
          <a:xfrm>
            <a:off x="6767583" y="2924885"/>
            <a:ext cx="2057400" cy="101566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350">
                <a:solidFill>
                  <a:srgbClr val="4472C4"/>
                </a:solidFill>
                <a:cs typeface="Calibri"/>
              </a:rPr>
              <a:t>Journal</a:t>
            </a:r>
            <a:endParaRPr lang="en-US" sz="1350" err="1">
              <a:solidFill>
                <a:srgbClr val="4472C4"/>
              </a:solidFill>
              <a:ea typeface="+mn-lt"/>
              <a:cs typeface="+mn-lt"/>
            </a:endParaRPr>
          </a:p>
          <a:p>
            <a:r>
              <a:rPr lang="en-US" sz="1050">
                <a:ea typeface="+mn-lt"/>
                <a:cs typeface="+mn-lt"/>
              </a:rPr>
              <a:t>PLOS ONE</a:t>
            </a:r>
            <a:endParaRPr lang="en-US" sz="1350">
              <a:cs typeface="Calibri"/>
            </a:endParaRPr>
          </a:p>
          <a:p>
            <a:endParaRPr lang="en-US" sz="1350">
              <a:cs typeface="Calibri"/>
            </a:endParaRPr>
          </a:p>
          <a:p>
            <a:r>
              <a:rPr lang="en-US" sz="1350">
                <a:solidFill>
                  <a:srgbClr val="4472C4"/>
                </a:solidFill>
                <a:cs typeface="Calibri"/>
              </a:rPr>
              <a:t>Published</a:t>
            </a:r>
          </a:p>
          <a:p>
            <a:r>
              <a:rPr lang="en-US" sz="1050">
                <a:cs typeface="Calibri"/>
              </a:rPr>
              <a:t>March 31, 2020</a:t>
            </a:r>
          </a:p>
        </p:txBody>
      </p:sp>
    </p:spTree>
    <p:extLst>
      <p:ext uri="{BB962C8B-B14F-4D97-AF65-F5344CB8AC3E}">
        <p14:creationId xmlns:p14="http://schemas.microsoft.com/office/powerpoint/2010/main" val="1512571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78EF5FE-F85F-4E9B-B3B4-B551EF3E04CE}"/>
              </a:ext>
            </a:extLst>
          </p:cNvPr>
          <p:cNvSpPr txBox="1">
            <a:spLocks/>
          </p:cNvSpPr>
          <p:nvPr/>
        </p:nvSpPr>
        <p:spPr>
          <a:xfrm>
            <a:off x="628650" y="854562"/>
            <a:ext cx="7886700" cy="994172"/>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a:ea typeface="+mj-lt"/>
                <a:cs typeface="+mj-lt"/>
              </a:rPr>
              <a:t>Susceptible-Infectious-Recovered-Dead model (SIDR)</a:t>
            </a:r>
            <a:endParaRPr lang="en-US" sz="3300"/>
          </a:p>
        </p:txBody>
      </p:sp>
      <p:sp>
        <p:nvSpPr>
          <p:cNvPr id="4" name="TextBox 3">
            <a:extLst>
              <a:ext uri="{FF2B5EF4-FFF2-40B4-BE49-F238E27FC236}">
                <a16:creationId xmlns:a16="http://schemas.microsoft.com/office/drawing/2014/main" id="{85D6D0F2-1BAF-4281-B991-81B72CE89511}"/>
              </a:ext>
            </a:extLst>
          </p:cNvPr>
          <p:cNvSpPr txBox="1"/>
          <p:nvPr/>
        </p:nvSpPr>
        <p:spPr>
          <a:xfrm>
            <a:off x="628580" y="4557948"/>
            <a:ext cx="2585768" cy="163121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a:solidFill>
                  <a:srgbClr val="4472C4"/>
                </a:solidFill>
                <a:ea typeface="+mn-lt"/>
                <a:cs typeface="+mn-lt"/>
              </a:rPr>
              <a:t>Data</a:t>
            </a:r>
            <a:endParaRPr lang="en-US"/>
          </a:p>
          <a:p>
            <a:pPr>
              <a:buFont typeface="Arial"/>
              <a:buChar char="•"/>
            </a:pPr>
            <a:r>
              <a:rPr lang="en-US" sz="1400">
                <a:ea typeface="+mn-lt"/>
                <a:cs typeface="+mn-lt"/>
              </a:rPr>
              <a:t> epidemiological data for Hubei, China available in the public domain</a:t>
            </a:r>
          </a:p>
          <a:p>
            <a:pPr lvl="1">
              <a:buFont typeface="Arial"/>
              <a:buChar char="•"/>
            </a:pPr>
            <a:r>
              <a:rPr lang="en-US" sz="1400">
                <a:ea typeface="+mn-lt"/>
                <a:cs typeface="+mn-lt"/>
              </a:rPr>
              <a:t>WHO, CDC, ECDC, NHC, DXY</a:t>
            </a:r>
            <a:endParaRPr lang="en-US" sz="1400">
              <a:cs typeface="Calibri" panose="020F0502020204030204"/>
            </a:endParaRPr>
          </a:p>
          <a:p>
            <a:pPr marL="213995" indent="-213995">
              <a:buFont typeface="Arial,Sans-Serif"/>
              <a:buChar char="•"/>
            </a:pPr>
            <a:endParaRPr lang="en-US" sz="1350">
              <a:ea typeface="+mn-lt"/>
              <a:cs typeface="+mn-lt"/>
            </a:endParaRPr>
          </a:p>
        </p:txBody>
      </p:sp>
      <p:sp>
        <p:nvSpPr>
          <p:cNvPr id="5" name="TextBox 4">
            <a:extLst>
              <a:ext uri="{FF2B5EF4-FFF2-40B4-BE49-F238E27FC236}">
                <a16:creationId xmlns:a16="http://schemas.microsoft.com/office/drawing/2014/main" id="{BC009F50-7D8C-4072-8CD4-7C551E0DF5D7}"/>
              </a:ext>
            </a:extLst>
          </p:cNvPr>
          <p:cNvSpPr txBox="1"/>
          <p:nvPr/>
        </p:nvSpPr>
        <p:spPr>
          <a:xfrm>
            <a:off x="5178310" y="4555879"/>
            <a:ext cx="2855342" cy="138499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a:solidFill>
                  <a:srgbClr val="4472C4"/>
                </a:solidFill>
              </a:rPr>
              <a:t>Simulation</a:t>
            </a:r>
          </a:p>
          <a:p>
            <a:r>
              <a:rPr lang="en-US" sz="1350">
                <a:ea typeface="+mn-lt"/>
                <a:cs typeface="+mn-lt"/>
              </a:rPr>
              <a:t>•estimations of the basic reproduction number (R_0)</a:t>
            </a:r>
            <a:endParaRPr lang="en-US" sz="1350"/>
          </a:p>
          <a:p>
            <a:r>
              <a:rPr lang="en-US" sz="1350">
                <a:ea typeface="+mn-lt"/>
                <a:cs typeface="+mn-lt"/>
              </a:rPr>
              <a:t>•the per day infection mortality (γ ̂)</a:t>
            </a:r>
            <a:endParaRPr lang="en-US" sz="1350"/>
          </a:p>
          <a:p>
            <a:r>
              <a:rPr lang="en-US" sz="1350">
                <a:ea typeface="+mn-lt"/>
                <a:cs typeface="+mn-lt"/>
              </a:rPr>
              <a:t>•recovery rates (β ̂)</a:t>
            </a:r>
            <a:endParaRPr lang="en-US" sz="1350"/>
          </a:p>
          <a:p>
            <a:endParaRPr lang="en-US" sz="1350">
              <a:solidFill>
                <a:srgbClr val="4472C4"/>
              </a:solidFill>
              <a:cs typeface="Calibri"/>
            </a:endParaRPr>
          </a:p>
        </p:txBody>
      </p:sp>
      <p:sp>
        <p:nvSpPr>
          <p:cNvPr id="6" name="TextBox 5">
            <a:extLst>
              <a:ext uri="{FF2B5EF4-FFF2-40B4-BE49-F238E27FC236}">
                <a16:creationId xmlns:a16="http://schemas.microsoft.com/office/drawing/2014/main" id="{8C06775F-4CA9-4A0F-858D-14F0125E251A}"/>
              </a:ext>
            </a:extLst>
          </p:cNvPr>
          <p:cNvSpPr txBox="1"/>
          <p:nvPr/>
        </p:nvSpPr>
        <p:spPr>
          <a:xfrm>
            <a:off x="631885" y="2200815"/>
            <a:ext cx="3879730" cy="2069797"/>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a:solidFill>
                  <a:srgbClr val="4472C4"/>
                </a:solidFill>
                <a:cs typeface="Arial"/>
              </a:rPr>
              <a:t>Model Backbone</a:t>
            </a:r>
            <a:r>
              <a:rPr lang="en-US">
                <a:cs typeface="Arial"/>
              </a:rPr>
              <a:t>​</a:t>
            </a:r>
          </a:p>
          <a:p>
            <a:pPr>
              <a:buFont typeface="Arial"/>
              <a:buChar char="•"/>
            </a:pPr>
            <a:r>
              <a:rPr lang="en-US" sz="1350">
                <a:cs typeface="Arial"/>
              </a:rPr>
              <a:t>​</a:t>
            </a:r>
            <a:r>
              <a:rPr lang="en-US" sz="1400">
                <a:ea typeface="+mn-lt"/>
                <a:cs typeface="Arial"/>
              </a:rPr>
              <a:t> </a:t>
            </a:r>
            <a:r>
              <a:rPr lang="en-US" sz="1400">
                <a:ea typeface="+mn-lt"/>
                <a:cs typeface="+mn-lt"/>
              </a:rPr>
              <a:t>predict evolution of the outbreak at the epicenter three weeks ahead, i.e. until February 29, 2020</a:t>
            </a:r>
          </a:p>
          <a:p>
            <a:pPr>
              <a:buFont typeface="Arial"/>
              <a:buChar char="•"/>
            </a:pPr>
            <a:r>
              <a:rPr lang="en-US" sz="1400" i="1">
                <a:ea typeface="+mn-lt"/>
                <a:cs typeface="+mn-lt"/>
              </a:rPr>
              <a:t>S</a:t>
            </a:r>
            <a:r>
              <a:rPr lang="en-US" sz="1400">
                <a:ea typeface="+mn-lt"/>
                <a:cs typeface="+mn-lt"/>
              </a:rPr>
              <a:t>(</a:t>
            </a:r>
            <a:r>
              <a:rPr lang="en-US" sz="1400" i="1">
                <a:ea typeface="+mn-lt"/>
                <a:cs typeface="+mn-lt"/>
              </a:rPr>
              <a:t>t</a:t>
            </a:r>
            <a:r>
              <a:rPr lang="en-US" sz="1400">
                <a:ea typeface="+mn-lt"/>
                <a:cs typeface="+mn-lt"/>
              </a:rPr>
              <a:t>) the number of susceptible; </a:t>
            </a:r>
            <a:r>
              <a:rPr lang="en-US" sz="1400" i="1">
                <a:ea typeface="+mn-lt"/>
                <a:cs typeface="+mn-lt"/>
              </a:rPr>
              <a:t>I</a:t>
            </a:r>
            <a:r>
              <a:rPr lang="en-US" sz="1400">
                <a:ea typeface="+mn-lt"/>
                <a:cs typeface="+mn-lt"/>
              </a:rPr>
              <a:t>(</a:t>
            </a:r>
            <a:r>
              <a:rPr lang="en-US" sz="1400" i="1">
                <a:ea typeface="+mn-lt"/>
                <a:cs typeface="+mn-lt"/>
              </a:rPr>
              <a:t>t</a:t>
            </a:r>
            <a:r>
              <a:rPr lang="en-US" sz="1400">
                <a:ea typeface="+mn-lt"/>
                <a:cs typeface="+mn-lt"/>
              </a:rPr>
              <a:t>) the number of infected;  </a:t>
            </a:r>
            <a:r>
              <a:rPr lang="en-US" sz="1400" i="1">
                <a:ea typeface="+mn-lt"/>
                <a:cs typeface="+mn-lt"/>
              </a:rPr>
              <a:t>R</a:t>
            </a:r>
            <a:r>
              <a:rPr lang="en-US" sz="1400">
                <a:ea typeface="+mn-lt"/>
                <a:cs typeface="+mn-lt"/>
              </a:rPr>
              <a:t>(</a:t>
            </a:r>
            <a:r>
              <a:rPr lang="en-US" sz="1400" i="1">
                <a:ea typeface="+mn-lt"/>
                <a:cs typeface="+mn-lt"/>
              </a:rPr>
              <a:t>t</a:t>
            </a:r>
            <a:r>
              <a:rPr lang="en-US" sz="1400">
                <a:ea typeface="+mn-lt"/>
                <a:cs typeface="+mn-lt"/>
              </a:rPr>
              <a:t>) the number of recovered; </a:t>
            </a:r>
            <a:r>
              <a:rPr lang="en-US" sz="1400" i="1">
                <a:ea typeface="+mn-lt"/>
                <a:cs typeface="+mn-lt"/>
              </a:rPr>
              <a:t>D</a:t>
            </a:r>
            <a:r>
              <a:rPr lang="en-US" sz="1400">
                <a:ea typeface="+mn-lt"/>
                <a:cs typeface="+mn-lt"/>
              </a:rPr>
              <a:t>(</a:t>
            </a:r>
            <a:r>
              <a:rPr lang="en-US" sz="1400" i="1">
                <a:ea typeface="+mn-lt"/>
                <a:cs typeface="+mn-lt"/>
              </a:rPr>
              <a:t>t</a:t>
            </a:r>
            <a:r>
              <a:rPr lang="en-US" sz="1400">
                <a:ea typeface="+mn-lt"/>
                <a:cs typeface="+mn-lt"/>
              </a:rPr>
              <a:t>) the number of dead persons respectively at time </a:t>
            </a:r>
            <a:r>
              <a:rPr lang="en-US" sz="1400" i="1">
                <a:ea typeface="+mn-lt"/>
                <a:cs typeface="+mn-lt"/>
              </a:rPr>
              <a:t>t </a:t>
            </a:r>
            <a:r>
              <a:rPr lang="en-US" sz="1400">
                <a:ea typeface="+mn-lt"/>
                <a:cs typeface="+mn-lt"/>
              </a:rPr>
              <a:t>in the population of size </a:t>
            </a:r>
            <a:r>
              <a:rPr lang="en-US" sz="1400" i="1">
                <a:ea typeface="+mn-lt"/>
                <a:cs typeface="+mn-lt"/>
              </a:rPr>
              <a:t>N</a:t>
            </a:r>
          </a:p>
          <a:p>
            <a:pPr>
              <a:buFont typeface="Arial"/>
              <a:buChar char="•"/>
            </a:pPr>
            <a:r>
              <a:rPr lang="en-US" sz="1400">
                <a:cs typeface="Calibri"/>
              </a:rPr>
              <a:t> data  from January 11 to February 10, 2020  used to calibrate model</a:t>
            </a:r>
            <a:endParaRPr lang="en-US" sz="1400" i="1">
              <a:cs typeface="Calibri"/>
            </a:endParaRPr>
          </a:p>
        </p:txBody>
      </p:sp>
      <p:sp>
        <p:nvSpPr>
          <p:cNvPr id="8" name="TextBox 12">
            <a:extLst>
              <a:ext uri="{FF2B5EF4-FFF2-40B4-BE49-F238E27FC236}">
                <a16:creationId xmlns:a16="http://schemas.microsoft.com/office/drawing/2014/main" id="{5034D08E-7597-4741-83D0-D58167D6BC90}"/>
              </a:ext>
            </a:extLst>
          </p:cNvPr>
          <p:cNvSpPr txBox="1"/>
          <p:nvPr/>
        </p:nvSpPr>
        <p:spPr>
          <a:xfrm>
            <a:off x="5099007" y="2203685"/>
            <a:ext cx="2680854" cy="71558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a:solidFill>
                  <a:srgbClr val="4472C4"/>
                </a:solidFill>
              </a:rPr>
              <a:t> Scenarios</a:t>
            </a:r>
            <a:endParaRPr lang="de-DE">
              <a:solidFill>
                <a:srgbClr val="000000"/>
              </a:solidFill>
              <a:cs typeface="Calibri"/>
            </a:endParaRPr>
          </a:p>
          <a:p>
            <a:pPr marL="213995" indent="-213995">
              <a:buFont typeface="Arial"/>
              <a:buChar char="•"/>
            </a:pPr>
            <a:endParaRPr lang="en-US" sz="1050">
              <a:cs typeface="Calibri"/>
            </a:endParaRPr>
          </a:p>
          <a:p>
            <a:pPr marL="213995" indent="-213995">
              <a:buFont typeface="Arial"/>
              <a:buChar char="•"/>
            </a:pPr>
            <a:endParaRPr lang="de-DE" sz="1350">
              <a:cs typeface="Calibri"/>
            </a:endParaRPr>
          </a:p>
        </p:txBody>
      </p:sp>
      <p:graphicFrame>
        <p:nvGraphicFramePr>
          <p:cNvPr id="10" name="Table 9">
            <a:extLst>
              <a:ext uri="{FF2B5EF4-FFF2-40B4-BE49-F238E27FC236}">
                <a16:creationId xmlns:a16="http://schemas.microsoft.com/office/drawing/2014/main" id="{685CBBF6-8D1B-48BC-AD8C-DFE06E34F7E8}"/>
              </a:ext>
            </a:extLst>
          </p:cNvPr>
          <p:cNvGraphicFramePr>
            <a:graphicFrameLocks noGrp="1"/>
          </p:cNvGraphicFramePr>
          <p:nvPr>
            <p:extLst>
              <p:ext uri="{D42A27DB-BD31-4B8C-83A1-F6EECF244321}">
                <p14:modId xmlns:p14="http://schemas.microsoft.com/office/powerpoint/2010/main" val="628510769"/>
              </p:ext>
            </p:extLst>
          </p:nvPr>
        </p:nvGraphicFramePr>
        <p:xfrm>
          <a:off x="5186111" y="2609839"/>
          <a:ext cx="3583767" cy="1344930"/>
        </p:xfrm>
        <a:graphic>
          <a:graphicData uri="http://schemas.openxmlformats.org/drawingml/2006/table">
            <a:tbl>
              <a:tblPr firstRow="1" bandRow="1">
                <a:tableStyleId>{5C22544A-7EE6-4342-B048-85BDC9FD1C3A}</a:tableStyleId>
              </a:tblPr>
              <a:tblGrid>
                <a:gridCol w="738187">
                  <a:extLst>
                    <a:ext uri="{9D8B030D-6E8A-4147-A177-3AD203B41FA5}">
                      <a16:colId xmlns:a16="http://schemas.microsoft.com/office/drawing/2014/main" val="2797144067"/>
                    </a:ext>
                  </a:extLst>
                </a:gridCol>
                <a:gridCol w="1142999">
                  <a:extLst>
                    <a:ext uri="{9D8B030D-6E8A-4147-A177-3AD203B41FA5}">
                      <a16:colId xmlns:a16="http://schemas.microsoft.com/office/drawing/2014/main" val="2113375796"/>
                    </a:ext>
                  </a:extLst>
                </a:gridCol>
                <a:gridCol w="892966">
                  <a:extLst>
                    <a:ext uri="{9D8B030D-6E8A-4147-A177-3AD203B41FA5}">
                      <a16:colId xmlns:a16="http://schemas.microsoft.com/office/drawing/2014/main" val="95381419"/>
                    </a:ext>
                  </a:extLst>
                </a:gridCol>
                <a:gridCol w="809615">
                  <a:extLst>
                    <a:ext uri="{9D8B030D-6E8A-4147-A177-3AD203B41FA5}">
                      <a16:colId xmlns:a16="http://schemas.microsoft.com/office/drawing/2014/main" val="861451654"/>
                    </a:ext>
                  </a:extLst>
                </a:gridCol>
              </a:tblGrid>
              <a:tr h="617220">
                <a:tc>
                  <a:txBody>
                    <a:bodyPr/>
                    <a:lstStyle/>
                    <a:p>
                      <a:pPr marL="0" algn="l" rtl="0" eaLnBrk="1" latinLnBrk="0" hangingPunct="1">
                        <a:spcBef>
                          <a:spcPts val="0"/>
                        </a:spcBef>
                        <a:spcAft>
                          <a:spcPts val="0"/>
                        </a:spcAft>
                      </a:pPr>
                      <a:r>
                        <a:rPr lang="de-DE" sz="1400" kern="1200">
                          <a:effectLst/>
                        </a:rPr>
                        <a:t>Scenario</a:t>
                      </a:r>
                      <a:endParaRPr lang="de-DE" sz="1400">
                        <a:effectLst/>
                      </a:endParaRPr>
                    </a:p>
                  </a:txBody>
                  <a:tcPr marL="0" marR="0" marT="0" marB="0" anchor="ctr"/>
                </a:tc>
                <a:tc>
                  <a:txBody>
                    <a:bodyPr/>
                    <a:lstStyle/>
                    <a:p>
                      <a:pPr marL="0" algn="l" rtl="0" eaLnBrk="1" latinLnBrk="0" hangingPunct="1">
                        <a:spcBef>
                          <a:spcPts val="0"/>
                        </a:spcBef>
                        <a:spcAft>
                          <a:spcPts val="0"/>
                        </a:spcAft>
                      </a:pPr>
                      <a:r>
                        <a:rPr lang="en-US" sz="1400" kern="1200" baseline="0">
                          <a:effectLst/>
                        </a:rPr>
                        <a:t>the number of confirmed infected cases</a:t>
                      </a:r>
                      <a:endParaRPr lang="en-US" sz="1400">
                        <a:effectLst/>
                      </a:endParaRPr>
                    </a:p>
                  </a:txBody>
                  <a:tcPr marL="0" marR="0" marT="0" marB="0" anchor="ctr"/>
                </a:tc>
                <a:tc>
                  <a:txBody>
                    <a:bodyPr/>
                    <a:lstStyle/>
                    <a:p>
                      <a:pPr marL="0" algn="l" rtl="0" eaLnBrk="1" latinLnBrk="0" hangingPunct="1">
                        <a:spcBef>
                          <a:spcPts val="0"/>
                        </a:spcBef>
                        <a:spcAft>
                          <a:spcPts val="0"/>
                        </a:spcAft>
                      </a:pPr>
                      <a:r>
                        <a:rPr lang="en-US" sz="1400" kern="1200" baseline="0">
                          <a:effectLst/>
                        </a:rPr>
                        <a:t>the number of recovered</a:t>
                      </a:r>
                      <a:endParaRPr lang="en-US" sz="1400">
                        <a:effectLst/>
                      </a:endParaRPr>
                    </a:p>
                  </a:txBody>
                  <a:tcPr marL="0" marR="0" marT="0" marB="0" anchor="ctr"/>
                </a:tc>
                <a:tc>
                  <a:txBody>
                    <a:bodyPr/>
                    <a:lstStyle/>
                    <a:p>
                      <a:pPr marL="0" algn="l" rtl="0" eaLnBrk="1" latinLnBrk="0" hangingPunct="1">
                        <a:spcBef>
                          <a:spcPts val="0"/>
                        </a:spcBef>
                        <a:spcAft>
                          <a:spcPts val="0"/>
                        </a:spcAft>
                      </a:pPr>
                      <a:r>
                        <a:rPr lang="en-US" sz="1400" kern="1200" baseline="0">
                          <a:effectLst/>
                        </a:rPr>
                        <a:t>the number of deaths</a:t>
                      </a:r>
                      <a:endParaRPr lang="en-US" sz="1400">
                        <a:effectLst/>
                      </a:endParaRPr>
                    </a:p>
                  </a:txBody>
                  <a:tcPr marL="0" marR="0" marT="0" marB="0" anchor="ctr"/>
                </a:tc>
                <a:extLst>
                  <a:ext uri="{0D108BD9-81ED-4DB2-BD59-A6C34878D82A}">
                    <a16:rowId xmlns:a16="http://schemas.microsoft.com/office/drawing/2014/main" val="2792467143"/>
                  </a:ext>
                </a:extLst>
              </a:tr>
              <a:tr h="278130">
                <a:tc>
                  <a:txBody>
                    <a:bodyPr/>
                    <a:lstStyle/>
                    <a:p>
                      <a:pPr marL="0" algn="l" rtl="0" eaLnBrk="1" latinLnBrk="0" hangingPunct="1">
                        <a:spcBef>
                          <a:spcPts val="0"/>
                        </a:spcBef>
                        <a:spcAft>
                          <a:spcPts val="0"/>
                        </a:spcAft>
                      </a:pPr>
                      <a:r>
                        <a:rPr lang="de-DE" sz="1400" kern="1200">
                          <a:effectLst/>
                        </a:rPr>
                        <a:t>1</a:t>
                      </a:r>
                      <a:endParaRPr lang="de-DE" sz="1400">
                        <a:effectLst/>
                      </a:endParaRPr>
                    </a:p>
                  </a:txBody>
                  <a:tcPr marL="0" marR="0" marT="0" marB="0" anchor="ctr"/>
                </a:tc>
                <a:tc>
                  <a:txBody>
                    <a:bodyPr/>
                    <a:lstStyle/>
                    <a:p>
                      <a:pPr marL="0" algn="l" rtl="0" eaLnBrk="1" latinLnBrk="0" hangingPunct="1">
                        <a:spcBef>
                          <a:spcPts val="0"/>
                        </a:spcBef>
                        <a:spcAft>
                          <a:spcPts val="0"/>
                        </a:spcAft>
                      </a:pPr>
                      <a:r>
                        <a:rPr lang="en-US" sz="1400" kern="1200" baseline="0">
                          <a:effectLst/>
                        </a:rPr>
                        <a:t>unchanged</a:t>
                      </a:r>
                      <a:endParaRPr lang="en-US" sz="1400">
                        <a:effectLst/>
                      </a:endParaRPr>
                    </a:p>
                  </a:txBody>
                  <a:tcPr marL="0" marR="0" marT="0" marB="0" anchor="ctr"/>
                </a:tc>
                <a:tc>
                  <a:txBody>
                    <a:bodyPr/>
                    <a:lstStyle/>
                    <a:p>
                      <a:pPr marL="0" algn="l" rtl="0" eaLnBrk="1" latinLnBrk="0" hangingPunct="1">
                        <a:spcBef>
                          <a:spcPts val="0"/>
                        </a:spcBef>
                        <a:spcAft>
                          <a:spcPts val="0"/>
                        </a:spcAft>
                      </a:pPr>
                      <a:r>
                        <a:rPr lang="en-US" sz="1400" kern="1200" baseline="0">
                          <a:effectLst/>
                        </a:rPr>
                        <a:t>unchanged</a:t>
                      </a:r>
                      <a:endParaRPr lang="en-US" sz="1400">
                        <a:effectLst/>
                      </a:endParaRPr>
                    </a:p>
                  </a:txBody>
                  <a:tcPr marL="0" marR="0" marT="0" marB="0" anchor="ctr"/>
                </a:tc>
                <a:tc>
                  <a:txBody>
                    <a:bodyPr/>
                    <a:lstStyle/>
                    <a:p>
                      <a:pPr marL="0" algn="l" rtl="0" eaLnBrk="1" latinLnBrk="0" hangingPunct="1">
                        <a:spcBef>
                          <a:spcPts val="0"/>
                        </a:spcBef>
                        <a:spcAft>
                          <a:spcPts val="0"/>
                        </a:spcAft>
                      </a:pPr>
                      <a:r>
                        <a:rPr lang="en-US" sz="1400" kern="1200" baseline="0">
                          <a:effectLst/>
                        </a:rPr>
                        <a:t>Unchanged</a:t>
                      </a:r>
                      <a:endParaRPr lang="en-US" sz="1400">
                        <a:effectLst/>
                      </a:endParaRPr>
                    </a:p>
                  </a:txBody>
                  <a:tcPr marL="0" marR="0" marT="0" marB="0" anchor="ctr"/>
                </a:tc>
                <a:extLst>
                  <a:ext uri="{0D108BD9-81ED-4DB2-BD59-A6C34878D82A}">
                    <a16:rowId xmlns:a16="http://schemas.microsoft.com/office/drawing/2014/main" val="363698393"/>
                  </a:ext>
                </a:extLst>
              </a:tr>
              <a:tr h="278130">
                <a:tc>
                  <a:txBody>
                    <a:bodyPr/>
                    <a:lstStyle/>
                    <a:p>
                      <a:pPr marL="0" algn="l" rtl="0" eaLnBrk="1" latinLnBrk="0" hangingPunct="1">
                        <a:spcBef>
                          <a:spcPts val="0"/>
                        </a:spcBef>
                        <a:spcAft>
                          <a:spcPts val="0"/>
                        </a:spcAft>
                      </a:pPr>
                      <a:r>
                        <a:rPr lang="de-DE" sz="1400" kern="1200">
                          <a:effectLst/>
                        </a:rPr>
                        <a:t>2</a:t>
                      </a:r>
                      <a:endParaRPr lang="de-DE" sz="1400">
                        <a:effectLst/>
                      </a:endParaRPr>
                    </a:p>
                  </a:txBody>
                  <a:tcPr marL="0" marR="0" marT="0" marB="0" anchor="ctr"/>
                </a:tc>
                <a:tc>
                  <a:txBody>
                    <a:bodyPr/>
                    <a:lstStyle/>
                    <a:p>
                      <a:pPr marL="0" algn="l" rtl="0" eaLnBrk="1" latinLnBrk="0" hangingPunct="1">
                        <a:spcBef>
                          <a:spcPts val="0"/>
                        </a:spcBef>
                        <a:spcAft>
                          <a:spcPts val="0"/>
                        </a:spcAft>
                      </a:pPr>
                      <a:r>
                        <a:rPr lang="en-US" sz="1400" kern="1200" baseline="0">
                          <a:effectLst/>
                        </a:rPr>
                        <a:t>20times</a:t>
                      </a:r>
                      <a:endParaRPr lang="en-US" sz="1400">
                        <a:effectLst/>
                      </a:endParaRPr>
                    </a:p>
                  </a:txBody>
                  <a:tcPr marL="0" marR="0" marT="0" marB="0" anchor="ctr"/>
                </a:tc>
                <a:tc>
                  <a:txBody>
                    <a:bodyPr/>
                    <a:lstStyle/>
                    <a:p>
                      <a:pPr marL="0" algn="l" rtl="0" eaLnBrk="1" latinLnBrk="0" hangingPunct="1">
                        <a:spcBef>
                          <a:spcPts val="0"/>
                        </a:spcBef>
                        <a:spcAft>
                          <a:spcPts val="0"/>
                        </a:spcAft>
                      </a:pPr>
                      <a:r>
                        <a:rPr lang="en-US" sz="1400" kern="1200" baseline="0">
                          <a:effectLst/>
                        </a:rPr>
                        <a:t>40 times</a:t>
                      </a:r>
                      <a:endParaRPr lang="en-US" sz="1400">
                        <a:effectLst/>
                      </a:endParaRPr>
                    </a:p>
                  </a:txBody>
                  <a:tcPr marL="0" marR="0" marT="0" marB="0" anchor="ctr"/>
                </a:tc>
                <a:tc>
                  <a:txBody>
                    <a:bodyPr/>
                    <a:lstStyle/>
                    <a:p>
                      <a:pPr marL="0" algn="l" rtl="0" eaLnBrk="1" latinLnBrk="0" hangingPunct="1">
                        <a:spcBef>
                          <a:spcPts val="0"/>
                        </a:spcBef>
                        <a:spcAft>
                          <a:spcPts val="0"/>
                        </a:spcAft>
                      </a:pPr>
                      <a:r>
                        <a:rPr lang="de-DE" sz="1400" kern="1200" baseline="0">
                          <a:effectLst/>
                        </a:rPr>
                        <a:t>unchanged</a:t>
                      </a:r>
                      <a:endParaRPr lang="de-DE" sz="1400">
                        <a:effectLst/>
                      </a:endParaRPr>
                    </a:p>
                  </a:txBody>
                  <a:tcPr marL="0" marR="0" marT="0" marB="0" anchor="ctr"/>
                </a:tc>
                <a:extLst>
                  <a:ext uri="{0D108BD9-81ED-4DB2-BD59-A6C34878D82A}">
                    <a16:rowId xmlns:a16="http://schemas.microsoft.com/office/drawing/2014/main" val="4156145808"/>
                  </a:ext>
                </a:extLst>
              </a:tr>
            </a:tbl>
          </a:graphicData>
        </a:graphic>
      </p:graphicFrame>
    </p:spTree>
    <p:extLst>
      <p:ext uri="{BB962C8B-B14F-4D97-AF65-F5344CB8AC3E}">
        <p14:creationId xmlns:p14="http://schemas.microsoft.com/office/powerpoint/2010/main" val="1876650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2032B-B6D3-4631-A911-AFC7AED27AB5}"/>
              </a:ext>
            </a:extLst>
          </p:cNvPr>
          <p:cNvSpPr>
            <a:spLocks noGrp="1"/>
          </p:cNvSpPr>
          <p:nvPr>
            <p:ph type="title"/>
          </p:nvPr>
        </p:nvSpPr>
        <p:spPr/>
        <p:txBody>
          <a:bodyPr/>
          <a:lstStyle/>
          <a:p>
            <a:r>
              <a:rPr lang="en-US">
                <a:cs typeface="Calibri Light"/>
              </a:rPr>
              <a:t>Results</a:t>
            </a:r>
            <a:endParaRPr lang="en-US"/>
          </a:p>
        </p:txBody>
      </p:sp>
      <p:pic>
        <p:nvPicPr>
          <p:cNvPr id="6" name="Picture 6" descr="A screenshot of a cell phone&#10;&#10;Description generated with very high confidence">
            <a:extLst>
              <a:ext uri="{FF2B5EF4-FFF2-40B4-BE49-F238E27FC236}">
                <a16:creationId xmlns:a16="http://schemas.microsoft.com/office/drawing/2014/main" id="{3833CE6E-123D-4DB0-9D30-ED25A58473B3}"/>
              </a:ext>
            </a:extLst>
          </p:cNvPr>
          <p:cNvPicPr>
            <a:picLocks noGrp="1" noChangeAspect="1"/>
          </p:cNvPicPr>
          <p:nvPr>
            <p:ph idx="1"/>
          </p:nvPr>
        </p:nvPicPr>
        <p:blipFill>
          <a:blip r:embed="rId2"/>
          <a:stretch>
            <a:fillRect/>
          </a:stretch>
        </p:blipFill>
        <p:spPr>
          <a:xfrm>
            <a:off x="3451723" y="1994475"/>
            <a:ext cx="5544248" cy="3263504"/>
          </a:xfrm>
        </p:spPr>
      </p:pic>
      <p:sp>
        <p:nvSpPr>
          <p:cNvPr id="8" name="TextBox 7">
            <a:extLst>
              <a:ext uri="{FF2B5EF4-FFF2-40B4-BE49-F238E27FC236}">
                <a16:creationId xmlns:a16="http://schemas.microsoft.com/office/drawing/2014/main" id="{152A7449-AE35-4FB0-BB02-B44C79B38189}"/>
              </a:ext>
            </a:extLst>
          </p:cNvPr>
          <p:cNvSpPr txBox="1"/>
          <p:nvPr/>
        </p:nvSpPr>
        <p:spPr>
          <a:xfrm>
            <a:off x="232914" y="1995937"/>
            <a:ext cx="3027872" cy="3116238"/>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800">
                <a:latin typeface="MinionPro-Regular"/>
              </a:rPr>
              <a:t>according to the official data released on the 29th of February, the cumulative number of confirmed infected cases in Hubei was 67,000, that of recovered was 31,300 and the death toll was 2,800. These numbers are within the lower bounds of forecasts from the 10th of February that are based on Scenario I</a:t>
            </a:r>
            <a:endParaRPr lang="en-US" sz="1800">
              <a:cs typeface="Calibri"/>
            </a:endParaRPr>
          </a:p>
        </p:txBody>
      </p:sp>
    </p:spTree>
    <p:extLst>
      <p:ext uri="{BB962C8B-B14F-4D97-AF65-F5344CB8AC3E}">
        <p14:creationId xmlns:p14="http://schemas.microsoft.com/office/powerpoint/2010/main" val="843207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a:extLst>
              <a:ext uri="{FF2B5EF4-FFF2-40B4-BE49-F238E27FC236}">
                <a16:creationId xmlns:a16="http://schemas.microsoft.com/office/drawing/2014/main" id="{B11BA773-BDF3-48F3-8A6B-3BABD82B0DB0}"/>
              </a:ext>
            </a:extLst>
          </p:cNvPr>
          <p:cNvCxnSpPr/>
          <p:nvPr/>
        </p:nvCxnSpPr>
        <p:spPr>
          <a:xfrm>
            <a:off x="6463921" y="1431310"/>
            <a:ext cx="8529" cy="4000499"/>
          </a:xfrm>
          <a:prstGeom prst="straightConnector1">
            <a:avLst/>
          </a:prstGeom>
          <a:ln>
            <a:solidFill>
              <a:srgbClr val="4472C4"/>
            </a:solidFill>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8E6D772D-98D7-4CB3-9CEF-6DA96CC8E532}"/>
              </a:ext>
            </a:extLst>
          </p:cNvPr>
          <p:cNvSpPr txBox="1"/>
          <p:nvPr/>
        </p:nvSpPr>
        <p:spPr>
          <a:xfrm>
            <a:off x="6767583" y="2924885"/>
            <a:ext cx="2057400" cy="101566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350" err="1">
                <a:solidFill>
                  <a:srgbClr val="4472C4"/>
                </a:solidFill>
                <a:cs typeface="Calibri"/>
              </a:rPr>
              <a:t>Jounal</a:t>
            </a:r>
            <a:endParaRPr lang="en-US" sz="1350" err="1">
              <a:solidFill>
                <a:srgbClr val="4472C4"/>
              </a:solidFill>
              <a:ea typeface="+mn-lt"/>
              <a:cs typeface="+mn-lt"/>
            </a:endParaRPr>
          </a:p>
          <a:p>
            <a:r>
              <a:rPr lang="en-US" sz="1050">
                <a:ea typeface="+mn-lt"/>
                <a:cs typeface="+mn-lt"/>
              </a:rPr>
              <a:t>Preprint</a:t>
            </a:r>
            <a:endParaRPr lang="en-US"/>
          </a:p>
          <a:p>
            <a:endParaRPr lang="en-US" sz="1350">
              <a:cs typeface="Calibri"/>
            </a:endParaRPr>
          </a:p>
          <a:p>
            <a:r>
              <a:rPr lang="en-US" sz="1350">
                <a:solidFill>
                  <a:srgbClr val="4472C4"/>
                </a:solidFill>
                <a:cs typeface="Calibri"/>
              </a:rPr>
              <a:t>Published</a:t>
            </a:r>
          </a:p>
          <a:p>
            <a:r>
              <a:rPr lang="en-US" sz="1050">
                <a:cs typeface="Calibri"/>
              </a:rPr>
              <a:t>March 27, 2020</a:t>
            </a:r>
          </a:p>
        </p:txBody>
      </p:sp>
      <p:pic>
        <p:nvPicPr>
          <p:cNvPr id="4" name="Grafik 5">
            <a:extLst>
              <a:ext uri="{FF2B5EF4-FFF2-40B4-BE49-F238E27FC236}">
                <a16:creationId xmlns:a16="http://schemas.microsoft.com/office/drawing/2014/main" id="{A0092B5C-C1C5-46A5-ADCD-A1288B17DA44}"/>
              </a:ext>
            </a:extLst>
          </p:cNvPr>
          <p:cNvPicPr>
            <a:picLocks noGrp="1" noChangeAspect="1"/>
          </p:cNvPicPr>
          <p:nvPr>
            <p:ph sz="half" idx="1"/>
          </p:nvPr>
        </p:nvPicPr>
        <p:blipFill>
          <a:blip r:embed="rId2"/>
          <a:stretch>
            <a:fillRect/>
          </a:stretch>
        </p:blipFill>
        <p:spPr>
          <a:xfrm>
            <a:off x="685339" y="622289"/>
            <a:ext cx="5152168" cy="5630131"/>
          </a:xfrm>
        </p:spPr>
      </p:pic>
    </p:spTree>
    <p:extLst>
      <p:ext uri="{BB962C8B-B14F-4D97-AF65-F5344CB8AC3E}">
        <p14:creationId xmlns:p14="http://schemas.microsoft.com/office/powerpoint/2010/main" val="574821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a:extLst>
              <a:ext uri="{FF2B5EF4-FFF2-40B4-BE49-F238E27FC236}">
                <a16:creationId xmlns:a16="http://schemas.microsoft.com/office/drawing/2014/main" id="{8EDB6353-0070-440D-9385-AA0F4906410D}"/>
              </a:ext>
            </a:extLst>
          </p:cNvPr>
          <p:cNvSpPr txBox="1"/>
          <p:nvPr/>
        </p:nvSpPr>
        <p:spPr>
          <a:xfrm>
            <a:off x="699063" y="1550218"/>
            <a:ext cx="3247244" cy="443198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350">
                <a:solidFill>
                  <a:srgbClr val="4472C4"/>
                </a:solidFill>
                <a:ea typeface="+mn-lt"/>
                <a:cs typeface="+mn-lt"/>
              </a:rPr>
              <a:t>Goal</a:t>
            </a:r>
            <a:endParaRPr lang="en-US" sz="1350">
              <a:ea typeface="+mn-lt"/>
              <a:cs typeface="+mn-lt"/>
            </a:endParaRPr>
          </a:p>
          <a:p>
            <a:pPr marL="213995" indent="-213995">
              <a:buFont typeface="Arial"/>
              <a:buChar char="•"/>
            </a:pPr>
            <a:r>
              <a:rPr lang="de-DE" sz="1350" err="1">
                <a:cs typeface="Calibri"/>
              </a:rPr>
              <a:t>Infer</a:t>
            </a:r>
            <a:r>
              <a:rPr lang="de-DE" sz="1350">
                <a:cs typeface="Calibri"/>
              </a:rPr>
              <a:t> </a:t>
            </a:r>
            <a:r>
              <a:rPr lang="de-DE" sz="1350" err="1">
                <a:cs typeface="Calibri"/>
              </a:rPr>
              <a:t>spatial</a:t>
            </a:r>
            <a:r>
              <a:rPr lang="de-DE" sz="1350">
                <a:cs typeface="Calibri"/>
              </a:rPr>
              <a:t>-temporal </a:t>
            </a:r>
            <a:r>
              <a:rPr lang="de-DE" sz="1350" err="1">
                <a:cs typeface="Calibri"/>
              </a:rPr>
              <a:t>transmission</a:t>
            </a:r>
            <a:r>
              <a:rPr lang="de-DE" sz="1350">
                <a:cs typeface="Calibri"/>
              </a:rPr>
              <a:t> </a:t>
            </a:r>
            <a:r>
              <a:rPr lang="de-DE" sz="1350" err="1">
                <a:cs typeface="Calibri"/>
              </a:rPr>
              <a:t>routes</a:t>
            </a:r>
            <a:r>
              <a:rPr lang="de-DE" sz="1350">
                <a:cs typeface="Calibri"/>
              </a:rPr>
              <a:t> </a:t>
            </a:r>
            <a:r>
              <a:rPr lang="de-DE" sz="1350" err="1">
                <a:cs typeface="Calibri"/>
              </a:rPr>
              <a:t>of</a:t>
            </a:r>
            <a:r>
              <a:rPr lang="de-DE" sz="1350">
                <a:cs typeface="Calibri"/>
              </a:rPr>
              <a:t> SARS-CoV-2 </a:t>
            </a:r>
            <a:r>
              <a:rPr lang="de-DE" sz="1350" err="1">
                <a:cs typeface="Calibri"/>
              </a:rPr>
              <a:t>from</a:t>
            </a:r>
            <a:r>
              <a:rPr lang="de-DE" sz="1350">
                <a:cs typeface="Calibri"/>
              </a:rPr>
              <a:t> </a:t>
            </a:r>
            <a:r>
              <a:rPr lang="de-DE" sz="1350" err="1">
                <a:cs typeface="Calibri"/>
              </a:rPr>
              <a:t>intial</a:t>
            </a:r>
            <a:r>
              <a:rPr lang="de-DE" sz="1350">
                <a:cs typeface="Calibri"/>
              </a:rPr>
              <a:t> </a:t>
            </a:r>
            <a:r>
              <a:rPr lang="de-DE" sz="1350" err="1">
                <a:cs typeface="Calibri"/>
              </a:rPr>
              <a:t>outbreak</a:t>
            </a:r>
            <a:r>
              <a:rPr lang="de-DE" sz="1350">
                <a:cs typeface="Calibri"/>
              </a:rPr>
              <a:t> </a:t>
            </a:r>
            <a:r>
              <a:rPr lang="de-DE" sz="1350" err="1">
                <a:cs typeface="Calibri"/>
              </a:rPr>
              <a:t>to</a:t>
            </a:r>
            <a:r>
              <a:rPr lang="de-DE" sz="1350">
                <a:cs typeface="Calibri"/>
              </a:rPr>
              <a:t> </a:t>
            </a:r>
            <a:r>
              <a:rPr lang="de-DE" sz="1350" err="1">
                <a:cs typeface="Calibri"/>
              </a:rPr>
              <a:t>pandemic</a:t>
            </a:r>
            <a:endParaRPr lang="de-DE" sz="1350">
              <a:cs typeface="Calibri"/>
            </a:endParaRPr>
          </a:p>
          <a:p>
            <a:endParaRPr lang="de-DE" sz="1350">
              <a:cs typeface="Calibri"/>
            </a:endParaRPr>
          </a:p>
          <a:p>
            <a:pPr algn="l"/>
            <a:r>
              <a:rPr lang="de-DE" sz="1350">
                <a:solidFill>
                  <a:srgbClr val="4472C4"/>
                </a:solidFill>
                <a:cs typeface="Calibri"/>
              </a:rPr>
              <a:t>Methods</a:t>
            </a:r>
            <a:endParaRPr lang="de-DE" sz="1350">
              <a:solidFill>
                <a:srgbClr val="4472C4"/>
              </a:solidFill>
            </a:endParaRPr>
          </a:p>
          <a:p>
            <a:pPr marL="257175" indent="-257175">
              <a:buFont typeface="Arial"/>
              <a:buChar char="•"/>
            </a:pPr>
            <a:r>
              <a:rPr lang="de-DE" sz="1350">
                <a:cs typeface="Calibri"/>
              </a:rPr>
              <a:t>Network-</a:t>
            </a:r>
            <a:r>
              <a:rPr lang="de-DE" sz="1350" err="1">
                <a:cs typeface="Calibri"/>
              </a:rPr>
              <a:t>based</a:t>
            </a:r>
            <a:r>
              <a:rPr lang="de-DE" sz="1350">
                <a:cs typeface="Calibri"/>
              </a:rPr>
              <a:t> </a:t>
            </a:r>
            <a:r>
              <a:rPr lang="de-DE" sz="1350" err="1">
                <a:cs typeface="Calibri"/>
              </a:rPr>
              <a:t>approach</a:t>
            </a:r>
            <a:r>
              <a:rPr lang="de-DE" sz="1350">
                <a:cs typeface="Calibri"/>
              </a:rPr>
              <a:t> </a:t>
            </a:r>
            <a:r>
              <a:rPr lang="de-DE" sz="1350" err="1">
                <a:cs typeface="Calibri"/>
              </a:rPr>
              <a:t>tracing</a:t>
            </a:r>
            <a:r>
              <a:rPr lang="de-DE" sz="1350">
                <a:cs typeface="Calibri"/>
              </a:rPr>
              <a:t> </a:t>
            </a:r>
            <a:r>
              <a:rPr lang="de-DE" sz="1350" err="1">
                <a:cs typeface="Calibri"/>
              </a:rPr>
              <a:t>the</a:t>
            </a:r>
            <a:r>
              <a:rPr lang="de-DE" sz="1350">
                <a:cs typeface="Calibri"/>
              </a:rPr>
              <a:t> </a:t>
            </a:r>
            <a:r>
              <a:rPr lang="de-DE" sz="1350" err="1">
                <a:cs typeface="Calibri"/>
              </a:rPr>
              <a:t>accumulation</a:t>
            </a:r>
            <a:r>
              <a:rPr lang="de-DE" sz="1350">
                <a:cs typeface="Calibri"/>
              </a:rPr>
              <a:t> </a:t>
            </a:r>
            <a:r>
              <a:rPr lang="de-DE" sz="1350" err="1">
                <a:cs typeface="Calibri"/>
              </a:rPr>
              <a:t>of</a:t>
            </a:r>
            <a:r>
              <a:rPr lang="de-DE" sz="1350">
                <a:cs typeface="Calibri"/>
              </a:rPr>
              <a:t> </a:t>
            </a:r>
            <a:r>
              <a:rPr lang="de-DE" sz="1350" err="1">
                <a:cs typeface="Calibri"/>
              </a:rPr>
              <a:t>mutations</a:t>
            </a:r>
            <a:r>
              <a:rPr lang="de-DE" sz="1350">
                <a:cs typeface="Calibri"/>
              </a:rPr>
              <a:t> in viral </a:t>
            </a:r>
            <a:r>
              <a:rPr lang="de-DE" sz="1350" err="1">
                <a:cs typeface="Calibri"/>
              </a:rPr>
              <a:t>genomic</a:t>
            </a:r>
            <a:r>
              <a:rPr lang="de-DE" sz="1350">
                <a:cs typeface="Calibri"/>
              </a:rPr>
              <a:t> </a:t>
            </a:r>
            <a:r>
              <a:rPr lang="de-DE" sz="1350" err="1">
                <a:cs typeface="Calibri"/>
              </a:rPr>
              <a:t>variants</a:t>
            </a:r>
            <a:endParaRPr lang="de-DE" sz="1350">
              <a:cs typeface="Calibri"/>
            </a:endParaRPr>
          </a:p>
          <a:p>
            <a:pPr marL="257175" indent="-257175">
              <a:buFont typeface="Arial"/>
              <a:buChar char="•"/>
            </a:pPr>
            <a:r>
              <a:rPr lang="de-DE" sz="1350" err="1">
                <a:cs typeface="Calibri"/>
              </a:rPr>
              <a:t>Infering</a:t>
            </a:r>
            <a:r>
              <a:rPr lang="de-DE" sz="1350">
                <a:cs typeface="Calibri"/>
              </a:rPr>
              <a:t> </a:t>
            </a:r>
            <a:r>
              <a:rPr lang="de-DE" sz="1350" err="1">
                <a:cs typeface="Calibri"/>
              </a:rPr>
              <a:t>transmission</a:t>
            </a:r>
            <a:r>
              <a:rPr lang="de-DE" sz="1350">
                <a:cs typeface="Calibri"/>
              </a:rPr>
              <a:t> </a:t>
            </a:r>
            <a:r>
              <a:rPr lang="de-DE" sz="1350" err="1">
                <a:cs typeface="Calibri"/>
              </a:rPr>
              <a:t>networks</a:t>
            </a:r>
            <a:r>
              <a:rPr lang="de-DE" sz="1350">
                <a:cs typeface="Calibri"/>
              </a:rPr>
              <a:t> </a:t>
            </a:r>
            <a:r>
              <a:rPr lang="de-DE" sz="1350" err="1">
                <a:cs typeface="Calibri"/>
              </a:rPr>
              <a:t>based</a:t>
            </a:r>
            <a:r>
              <a:rPr lang="de-DE" sz="1350">
                <a:cs typeface="Calibri"/>
              </a:rPr>
              <a:t> on </a:t>
            </a:r>
            <a:r>
              <a:rPr lang="de-DE" sz="1350" err="1">
                <a:cs typeface="Calibri"/>
              </a:rPr>
              <a:t>the</a:t>
            </a:r>
            <a:r>
              <a:rPr lang="de-DE" sz="1350">
                <a:cs typeface="Calibri"/>
              </a:rPr>
              <a:t> </a:t>
            </a:r>
            <a:r>
              <a:rPr lang="de-DE" sz="1350" err="1">
                <a:cs typeface="Calibri"/>
              </a:rPr>
              <a:t>constructed</a:t>
            </a:r>
            <a:r>
              <a:rPr lang="de-DE" sz="1350">
                <a:cs typeface="Calibri"/>
              </a:rPr>
              <a:t> </a:t>
            </a:r>
            <a:r>
              <a:rPr lang="de-DE" sz="1350" err="1">
                <a:cs typeface="Calibri"/>
              </a:rPr>
              <a:t>mutation</a:t>
            </a:r>
            <a:r>
              <a:rPr lang="de-DE" sz="1350">
                <a:cs typeface="Calibri"/>
              </a:rPr>
              <a:t> </a:t>
            </a:r>
            <a:r>
              <a:rPr lang="de-DE" sz="1350" err="1">
                <a:cs typeface="Calibri"/>
              </a:rPr>
              <a:t>tree</a:t>
            </a:r>
            <a:endParaRPr lang="de-DE" sz="1350">
              <a:cs typeface="Calibri"/>
            </a:endParaRPr>
          </a:p>
          <a:p>
            <a:pPr marL="257175" indent="-257175">
              <a:buFont typeface="Arial"/>
              <a:buChar char="•"/>
            </a:pPr>
            <a:r>
              <a:rPr lang="de-DE" sz="1350">
                <a:cs typeface="Calibri"/>
              </a:rPr>
              <a:t>Clustering: t-SNE </a:t>
            </a:r>
            <a:r>
              <a:rPr lang="de-DE" sz="1350" err="1">
                <a:cs typeface="Calibri"/>
              </a:rPr>
              <a:t>based</a:t>
            </a:r>
            <a:r>
              <a:rPr lang="de-DE" sz="1350">
                <a:cs typeface="Calibri"/>
              </a:rPr>
              <a:t> on </a:t>
            </a:r>
            <a:r>
              <a:rPr lang="de-DE" sz="1350" err="1">
                <a:cs typeface="Calibri"/>
              </a:rPr>
              <a:t>hamming</a:t>
            </a:r>
            <a:r>
              <a:rPr lang="de-DE" sz="1350">
                <a:cs typeface="Calibri"/>
              </a:rPr>
              <a:t> </a:t>
            </a:r>
            <a:r>
              <a:rPr lang="de-DE" sz="1350" err="1">
                <a:cs typeface="Calibri"/>
              </a:rPr>
              <a:t>distance</a:t>
            </a:r>
            <a:r>
              <a:rPr lang="de-DE" sz="1350">
                <a:cs typeface="Calibri"/>
              </a:rPr>
              <a:t> </a:t>
            </a:r>
            <a:r>
              <a:rPr lang="de-DE" sz="1350" err="1">
                <a:cs typeface="Calibri"/>
              </a:rPr>
              <a:t>for</a:t>
            </a:r>
            <a:r>
              <a:rPr lang="de-DE" sz="1350">
                <a:cs typeface="Calibri"/>
              </a:rPr>
              <a:t> </a:t>
            </a:r>
            <a:r>
              <a:rPr lang="de-DE" sz="1350" err="1">
                <a:cs typeface="Calibri"/>
              </a:rPr>
              <a:t>aligned</a:t>
            </a:r>
            <a:r>
              <a:rPr lang="de-DE" sz="1350">
                <a:cs typeface="Calibri"/>
              </a:rPr>
              <a:t> </a:t>
            </a:r>
            <a:r>
              <a:rPr lang="de-DE" sz="1350" err="1">
                <a:cs typeface="Calibri"/>
              </a:rPr>
              <a:t>seqs</a:t>
            </a:r>
            <a:r>
              <a:rPr lang="de-DE" sz="1350">
                <a:cs typeface="Calibri"/>
              </a:rPr>
              <a:t> </a:t>
            </a:r>
            <a:r>
              <a:rPr lang="de-DE" sz="1350" err="1">
                <a:cs typeface="Calibri"/>
              </a:rPr>
              <a:t>with</a:t>
            </a:r>
            <a:r>
              <a:rPr lang="de-DE" sz="1350">
                <a:cs typeface="Calibri"/>
              </a:rPr>
              <a:t> a K-</a:t>
            </a:r>
            <a:r>
              <a:rPr lang="de-DE" sz="1350" err="1">
                <a:cs typeface="Calibri"/>
              </a:rPr>
              <a:t>means</a:t>
            </a:r>
            <a:r>
              <a:rPr lang="de-DE" sz="1350">
                <a:cs typeface="Calibri"/>
              </a:rPr>
              <a:t>-</a:t>
            </a:r>
            <a:r>
              <a:rPr lang="de-DE" sz="1350" err="1">
                <a:cs typeface="Calibri"/>
              </a:rPr>
              <a:t>clustering</a:t>
            </a:r>
            <a:r>
              <a:rPr lang="de-DE" sz="1350">
                <a:cs typeface="Calibri"/>
              </a:rPr>
              <a:t> follow </a:t>
            </a:r>
            <a:r>
              <a:rPr lang="de-DE" sz="1350" err="1">
                <a:cs typeface="Calibri"/>
              </a:rPr>
              <a:t>up</a:t>
            </a:r>
            <a:endParaRPr lang="de-DE" sz="1350">
              <a:cs typeface="Calibri"/>
            </a:endParaRPr>
          </a:p>
          <a:p>
            <a:pPr marL="257175" indent="-257175">
              <a:buFont typeface="Arial"/>
              <a:buChar char="•"/>
            </a:pPr>
            <a:endParaRPr lang="de-DE" sz="1350">
              <a:cs typeface="Calibri"/>
            </a:endParaRPr>
          </a:p>
          <a:p>
            <a:r>
              <a:rPr lang="de-DE" sz="1350">
                <a:solidFill>
                  <a:srgbClr val="4472C4"/>
                </a:solidFill>
                <a:cs typeface="Calibri"/>
              </a:rPr>
              <a:t>Data</a:t>
            </a:r>
          </a:p>
          <a:p>
            <a:pPr marL="213995" indent="-213995">
              <a:buFont typeface="Arial"/>
              <a:buChar char="•"/>
            </a:pPr>
            <a:r>
              <a:rPr lang="de-DE" sz="1350">
                <a:cs typeface="Calibri"/>
              </a:rPr>
              <a:t>N=319, </a:t>
            </a:r>
            <a:r>
              <a:rPr lang="de-DE" sz="1350" err="1">
                <a:cs typeface="Calibri"/>
              </a:rPr>
              <a:t>with</a:t>
            </a:r>
            <a:r>
              <a:rPr lang="de-DE" sz="1350">
                <a:cs typeface="Calibri"/>
              </a:rPr>
              <a:t> m=279 </a:t>
            </a:r>
            <a:r>
              <a:rPr lang="de-DE" sz="1350" err="1">
                <a:cs typeface="Calibri"/>
              </a:rPr>
              <a:t>SNV's</a:t>
            </a:r>
            <a:r>
              <a:rPr lang="de-DE" sz="1350">
                <a:cs typeface="Calibri"/>
              </a:rPr>
              <a:t> </a:t>
            </a:r>
            <a:r>
              <a:rPr lang="de-DE" sz="1350" err="1">
                <a:cs typeface="Calibri"/>
              </a:rPr>
              <a:t>aligned</a:t>
            </a:r>
            <a:r>
              <a:rPr lang="de-DE" sz="1350">
                <a:cs typeface="Calibri"/>
              </a:rPr>
              <a:t> via MUSCLE </a:t>
            </a:r>
            <a:r>
              <a:rPr lang="de-DE" sz="1350" err="1">
                <a:cs typeface="Calibri"/>
              </a:rPr>
              <a:t>to</a:t>
            </a:r>
            <a:r>
              <a:rPr lang="de-DE" sz="1350">
                <a:cs typeface="Calibri"/>
              </a:rPr>
              <a:t> </a:t>
            </a:r>
            <a:r>
              <a:rPr lang="de-DE" sz="1350" err="1">
                <a:cs typeface="Calibri"/>
              </a:rPr>
              <a:t>reference</a:t>
            </a:r>
            <a:r>
              <a:rPr lang="de-DE" sz="1350">
                <a:cs typeface="Calibri"/>
              </a:rPr>
              <a:t> Genome </a:t>
            </a:r>
            <a:r>
              <a:rPr lang="de-DE" sz="1350" err="1">
                <a:cs typeface="Calibri"/>
              </a:rPr>
              <a:t>taken</a:t>
            </a:r>
            <a:r>
              <a:rPr lang="de-DE" sz="1350">
                <a:cs typeface="Calibri"/>
              </a:rPr>
              <a:t> </a:t>
            </a:r>
            <a:r>
              <a:rPr lang="de-DE" sz="1350" err="1">
                <a:cs typeface="Calibri"/>
              </a:rPr>
              <a:t>from</a:t>
            </a:r>
            <a:r>
              <a:rPr lang="de-DE" sz="1350">
                <a:cs typeface="Calibri"/>
              </a:rPr>
              <a:t> </a:t>
            </a:r>
            <a:r>
              <a:rPr lang="de-DE" sz="1350">
                <a:ea typeface="+mn-lt"/>
                <a:cs typeface="+mn-lt"/>
              </a:rPr>
              <a:t>GISAID </a:t>
            </a:r>
          </a:p>
          <a:p>
            <a:pPr marL="213995" indent="-213995">
              <a:buFont typeface="Arial"/>
              <a:buChar char="•"/>
            </a:pPr>
            <a:endParaRPr lang="de-DE" sz="1350">
              <a:cs typeface="Calibri"/>
            </a:endParaRPr>
          </a:p>
          <a:p>
            <a:pPr marL="257175" indent="-257175">
              <a:buFont typeface="Arial"/>
              <a:buChar char="•"/>
            </a:pPr>
            <a:endParaRPr lang="de-DE" sz="1350">
              <a:cs typeface="Calibri"/>
            </a:endParaRPr>
          </a:p>
        </p:txBody>
      </p:sp>
      <p:pic>
        <p:nvPicPr>
          <p:cNvPr id="8" name="Grafik 8" descr="Ein Bild, das Text, Karte enthält.&#10;&#10;Mit sehr hoher Zuverlässigkeit generierte Beschreibung">
            <a:extLst>
              <a:ext uri="{FF2B5EF4-FFF2-40B4-BE49-F238E27FC236}">
                <a16:creationId xmlns:a16="http://schemas.microsoft.com/office/drawing/2014/main" id="{AD3F8DE2-28A4-4DFC-8B1E-FA4377C40168}"/>
              </a:ext>
            </a:extLst>
          </p:cNvPr>
          <p:cNvPicPr>
            <a:picLocks noChangeAspect="1"/>
          </p:cNvPicPr>
          <p:nvPr/>
        </p:nvPicPr>
        <p:blipFill>
          <a:blip r:embed="rId2"/>
          <a:stretch>
            <a:fillRect/>
          </a:stretch>
        </p:blipFill>
        <p:spPr>
          <a:xfrm>
            <a:off x="3879948" y="1791048"/>
            <a:ext cx="5266789" cy="3637251"/>
          </a:xfrm>
          <a:prstGeom prst="rect">
            <a:avLst/>
          </a:prstGeom>
        </p:spPr>
      </p:pic>
      <p:sp>
        <p:nvSpPr>
          <p:cNvPr id="2" name="TextBox 1">
            <a:extLst>
              <a:ext uri="{FF2B5EF4-FFF2-40B4-BE49-F238E27FC236}">
                <a16:creationId xmlns:a16="http://schemas.microsoft.com/office/drawing/2014/main" id="{657A77BA-23F2-4685-99A2-95A86AE7E4B9}"/>
              </a:ext>
            </a:extLst>
          </p:cNvPr>
          <p:cNvSpPr txBox="1"/>
          <p:nvPr/>
        </p:nvSpPr>
        <p:spPr>
          <a:xfrm>
            <a:off x="524502" y="193298"/>
            <a:ext cx="7655266"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latin typeface="Calibri Light"/>
                <a:ea typeface="+mn-lt"/>
                <a:cs typeface="+mn-lt"/>
              </a:rPr>
              <a:t>Transmission-based </a:t>
            </a:r>
            <a:r>
              <a:rPr lang="en-US" sz="3200" dirty="0">
                <a:latin typeface="Calibri Light"/>
                <a:ea typeface="+mn-lt"/>
                <a:cs typeface="Calibri Light"/>
              </a:rPr>
              <a:t>network </a:t>
            </a:r>
            <a:r>
              <a:rPr lang="en-US" sz="3200" dirty="0">
                <a:latin typeface="Calibri Light"/>
                <a:ea typeface="+mn-lt"/>
                <a:cs typeface="+mn-lt"/>
              </a:rPr>
              <a:t>on genomic compositions of viral sequences </a:t>
            </a:r>
            <a:endParaRPr lang="de-DE" sz="3200">
              <a:latin typeface="Calibri Light"/>
              <a:cs typeface="Calibri"/>
            </a:endParaRPr>
          </a:p>
        </p:txBody>
      </p:sp>
    </p:spTree>
    <p:extLst>
      <p:ext uri="{BB962C8B-B14F-4D97-AF65-F5344CB8AC3E}">
        <p14:creationId xmlns:p14="http://schemas.microsoft.com/office/powerpoint/2010/main" val="801026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B56A40-4E09-4133-B623-F7CBE15412BF}"/>
              </a:ext>
            </a:extLst>
          </p:cNvPr>
          <p:cNvSpPr>
            <a:spLocks noGrp="1"/>
          </p:cNvSpPr>
          <p:nvPr>
            <p:ph type="title"/>
          </p:nvPr>
        </p:nvSpPr>
        <p:spPr/>
        <p:txBody>
          <a:bodyPr/>
          <a:lstStyle/>
          <a:p>
            <a:br>
              <a:rPr lang="de-DE">
                <a:cs typeface="Calibri Light"/>
              </a:rPr>
            </a:br>
            <a:endParaRPr lang="de-DE"/>
          </a:p>
        </p:txBody>
      </p:sp>
      <p:pic>
        <p:nvPicPr>
          <p:cNvPr id="6" name="Grafik 6" descr="Ein Bild, das Text, Karte, drinnen, Tisch enthält.&#10;&#10;Mit sehr hoher Zuverlässigkeit generierte Beschreibung">
            <a:extLst>
              <a:ext uri="{FF2B5EF4-FFF2-40B4-BE49-F238E27FC236}">
                <a16:creationId xmlns:a16="http://schemas.microsoft.com/office/drawing/2014/main" id="{4720404C-738A-4593-B1C7-C57DF6414BF9}"/>
              </a:ext>
            </a:extLst>
          </p:cNvPr>
          <p:cNvPicPr>
            <a:picLocks noChangeAspect="1"/>
          </p:cNvPicPr>
          <p:nvPr/>
        </p:nvPicPr>
        <p:blipFill>
          <a:blip r:embed="rId2"/>
          <a:stretch>
            <a:fillRect/>
          </a:stretch>
        </p:blipFill>
        <p:spPr>
          <a:xfrm>
            <a:off x="413494" y="1711348"/>
            <a:ext cx="4406757" cy="3474402"/>
          </a:xfrm>
          <a:prstGeom prst="rect">
            <a:avLst/>
          </a:prstGeom>
        </p:spPr>
      </p:pic>
      <p:sp>
        <p:nvSpPr>
          <p:cNvPr id="7" name="Textfeld 1">
            <a:extLst>
              <a:ext uri="{FF2B5EF4-FFF2-40B4-BE49-F238E27FC236}">
                <a16:creationId xmlns:a16="http://schemas.microsoft.com/office/drawing/2014/main" id="{07AFC91D-5A80-401F-BC03-461E9C484A62}"/>
              </a:ext>
            </a:extLst>
          </p:cNvPr>
          <p:cNvSpPr txBox="1"/>
          <p:nvPr/>
        </p:nvSpPr>
        <p:spPr>
          <a:xfrm>
            <a:off x="460291" y="-345480"/>
            <a:ext cx="2057399" cy="1423467"/>
          </a:xfrm>
          <a:prstGeom prst="rect">
            <a:avLst/>
          </a:prstGeom>
          <a:noFill/>
        </p:spPr>
        <p:txBody>
          <a:bodyPr rot="0" spcFirstLastPara="0" vert="horz" wrap="square" lIns="68580" tIns="34290" rIns="68580" bIns="3429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sz="4400" dirty="0">
              <a:latin typeface="Calibri Light"/>
              <a:cs typeface="Calibri"/>
            </a:endParaRPr>
          </a:p>
          <a:p>
            <a:pPr algn="l"/>
            <a:r>
              <a:rPr lang="de-DE" sz="4400" dirty="0" err="1">
                <a:latin typeface="Calibri Light"/>
                <a:cs typeface="Calibri"/>
              </a:rPr>
              <a:t>Results</a:t>
            </a:r>
            <a:endParaRPr lang="de-DE" sz="4400" dirty="0">
              <a:latin typeface="Calibri Light"/>
              <a:cs typeface="Calibri"/>
            </a:endParaRPr>
          </a:p>
        </p:txBody>
      </p:sp>
      <p:pic>
        <p:nvPicPr>
          <p:cNvPr id="8" name="Grafik 8" descr="Ein Bild, das Karte, Laptop, Computer, groß enthält.&#10;&#10;Mit sehr hoher Zuverlässigkeit generierte Beschreibung">
            <a:extLst>
              <a:ext uri="{FF2B5EF4-FFF2-40B4-BE49-F238E27FC236}">
                <a16:creationId xmlns:a16="http://schemas.microsoft.com/office/drawing/2014/main" id="{CC4A4994-3038-44BB-B616-766AE87FC49B}"/>
              </a:ext>
            </a:extLst>
          </p:cNvPr>
          <p:cNvPicPr>
            <a:picLocks noGrp="1" noChangeAspect="1"/>
          </p:cNvPicPr>
          <p:nvPr>
            <p:ph idx="1"/>
          </p:nvPr>
        </p:nvPicPr>
        <p:blipFill>
          <a:blip r:embed="rId3"/>
          <a:stretch>
            <a:fillRect/>
          </a:stretch>
        </p:blipFill>
        <p:spPr>
          <a:xfrm>
            <a:off x="4868599" y="1711578"/>
            <a:ext cx="4277684" cy="3477186"/>
          </a:xfrm>
        </p:spPr>
      </p:pic>
    </p:spTree>
    <p:extLst>
      <p:ext uri="{BB962C8B-B14F-4D97-AF65-F5344CB8AC3E}">
        <p14:creationId xmlns:p14="http://schemas.microsoft.com/office/powerpoint/2010/main" val="2711807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3BEE6DD9-EC5E-41C1-A5C6-D02B247B6141}"/>
              </a:ext>
            </a:extLst>
          </p:cNvPr>
          <p:cNvCxnSpPr/>
          <p:nvPr/>
        </p:nvCxnSpPr>
        <p:spPr>
          <a:xfrm>
            <a:off x="6463921" y="1431310"/>
            <a:ext cx="8529" cy="4000499"/>
          </a:xfrm>
          <a:prstGeom prst="straightConnector1">
            <a:avLst/>
          </a:prstGeom>
          <a:ln>
            <a:solidFill>
              <a:srgbClr val="4472C4"/>
            </a:solidFill>
          </a:ln>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13264AC4-BEFA-4D56-856C-6D143EAC4433}"/>
              </a:ext>
            </a:extLst>
          </p:cNvPr>
          <p:cNvSpPr txBox="1"/>
          <p:nvPr/>
        </p:nvSpPr>
        <p:spPr>
          <a:xfrm>
            <a:off x="6767583" y="2924885"/>
            <a:ext cx="2057400" cy="80791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350">
                <a:solidFill>
                  <a:srgbClr val="4472C4"/>
                </a:solidFill>
                <a:cs typeface="Calibri"/>
              </a:rPr>
              <a:t>Journal</a:t>
            </a:r>
            <a:endParaRPr lang="en-US" sz="1350" err="1">
              <a:solidFill>
                <a:srgbClr val="4472C4"/>
              </a:solidFill>
              <a:ea typeface="+mn-lt"/>
              <a:cs typeface="+mn-lt"/>
            </a:endParaRPr>
          </a:p>
          <a:p>
            <a:r>
              <a:rPr lang="en-US" sz="1050">
                <a:ea typeface="+mn-lt"/>
                <a:cs typeface="+mn-lt"/>
              </a:rPr>
              <a:t>Medical Virology</a:t>
            </a:r>
            <a:endParaRPr lang="en-US"/>
          </a:p>
          <a:p>
            <a:r>
              <a:rPr lang="en-US" sz="1350">
                <a:solidFill>
                  <a:srgbClr val="4472C4"/>
                </a:solidFill>
                <a:cs typeface="Calibri"/>
              </a:rPr>
              <a:t>Published</a:t>
            </a:r>
          </a:p>
          <a:p>
            <a:r>
              <a:rPr lang="en-US" sz="1050">
                <a:ea typeface="+mn-lt"/>
                <a:cs typeface="+mn-lt"/>
              </a:rPr>
              <a:t>23 Feb, 2020</a:t>
            </a:r>
            <a:endParaRPr lang="en-US">
              <a:ea typeface="+mn-lt"/>
              <a:cs typeface="+mn-lt"/>
            </a:endParaRPr>
          </a:p>
        </p:txBody>
      </p:sp>
      <p:pic>
        <p:nvPicPr>
          <p:cNvPr id="2" name="Grafik 5" descr="Ein Bild, das Screenshot enthält.&#10;&#10;Mit sehr hoher Zuverlässigkeit generierte Beschreibung">
            <a:extLst>
              <a:ext uri="{FF2B5EF4-FFF2-40B4-BE49-F238E27FC236}">
                <a16:creationId xmlns:a16="http://schemas.microsoft.com/office/drawing/2014/main" id="{1DFF53DC-1EBE-41F1-B9B7-BCAF2C26360C}"/>
              </a:ext>
            </a:extLst>
          </p:cNvPr>
          <p:cNvPicPr>
            <a:picLocks noChangeAspect="1"/>
          </p:cNvPicPr>
          <p:nvPr/>
        </p:nvPicPr>
        <p:blipFill>
          <a:blip r:embed="rId2"/>
          <a:stretch>
            <a:fillRect/>
          </a:stretch>
        </p:blipFill>
        <p:spPr>
          <a:xfrm>
            <a:off x="360947" y="1821770"/>
            <a:ext cx="5865395" cy="3370871"/>
          </a:xfrm>
          <a:prstGeom prst="rect">
            <a:avLst/>
          </a:prstGeom>
        </p:spPr>
      </p:pic>
    </p:spTree>
    <p:extLst>
      <p:ext uri="{BB962C8B-B14F-4D97-AF65-F5344CB8AC3E}">
        <p14:creationId xmlns:p14="http://schemas.microsoft.com/office/powerpoint/2010/main" val="1082483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8281F4-FEE5-4A52-8A67-B0D7719C1032}"/>
              </a:ext>
            </a:extLst>
          </p:cNvPr>
          <p:cNvSpPr>
            <a:spLocks noGrp="1"/>
          </p:cNvSpPr>
          <p:nvPr>
            <p:ph type="title"/>
          </p:nvPr>
        </p:nvSpPr>
        <p:spPr/>
        <p:txBody>
          <a:bodyPr/>
          <a:lstStyle/>
          <a:p>
            <a:r>
              <a:rPr lang="de-DE">
                <a:ea typeface="+mj-lt"/>
                <a:cs typeface="+mj-lt"/>
              </a:rPr>
              <a:t>Outline</a:t>
            </a:r>
            <a:endParaRPr lang="de-DE"/>
          </a:p>
        </p:txBody>
      </p:sp>
      <p:sp>
        <p:nvSpPr>
          <p:cNvPr id="3" name="Inhaltsplatzhalter 2">
            <a:extLst>
              <a:ext uri="{FF2B5EF4-FFF2-40B4-BE49-F238E27FC236}">
                <a16:creationId xmlns:a16="http://schemas.microsoft.com/office/drawing/2014/main" id="{8D75D705-954E-415E-A9A3-B6212FFD32EE}"/>
              </a:ext>
            </a:extLst>
          </p:cNvPr>
          <p:cNvSpPr>
            <a:spLocks noGrp="1"/>
          </p:cNvSpPr>
          <p:nvPr>
            <p:ph idx="1"/>
          </p:nvPr>
        </p:nvSpPr>
        <p:spPr/>
        <p:txBody>
          <a:bodyPr vert="horz" lIns="91440" tIns="45720" rIns="91440" bIns="45720" rtlCol="0" anchor="t">
            <a:normAutofit/>
          </a:bodyPr>
          <a:lstStyle/>
          <a:p>
            <a:pPr algn="just"/>
            <a:r>
              <a:rPr lang="de-DE" sz="1800" dirty="0">
                <a:ea typeface="+mn-lt"/>
                <a:cs typeface="+mn-lt"/>
              </a:rPr>
              <a:t>A </a:t>
            </a:r>
            <a:r>
              <a:rPr lang="de-DE" sz="1800" dirty="0" err="1">
                <a:ea typeface="+mn-lt"/>
                <a:cs typeface="+mn-lt"/>
              </a:rPr>
              <a:t>Comparative</a:t>
            </a:r>
            <a:r>
              <a:rPr lang="de-DE" sz="1800" dirty="0">
                <a:ea typeface="+mn-lt"/>
                <a:cs typeface="+mn-lt"/>
              </a:rPr>
              <a:t> </a:t>
            </a:r>
            <a:r>
              <a:rPr lang="de-DE" sz="1800" dirty="0" err="1">
                <a:ea typeface="+mn-lt"/>
                <a:cs typeface="+mn-lt"/>
              </a:rPr>
              <a:t>analysis</a:t>
            </a:r>
            <a:r>
              <a:rPr lang="de-DE" sz="1800" dirty="0">
                <a:ea typeface="+mn-lt"/>
                <a:cs typeface="+mn-lt"/>
              </a:rPr>
              <a:t> </a:t>
            </a:r>
            <a:r>
              <a:rPr lang="de-DE" sz="1800" dirty="0" err="1">
                <a:ea typeface="+mn-lt"/>
                <a:cs typeface="+mn-lt"/>
              </a:rPr>
              <a:t>of</a:t>
            </a:r>
            <a:r>
              <a:rPr lang="de-DE" sz="1800" dirty="0">
                <a:ea typeface="+mn-lt"/>
                <a:cs typeface="+mn-lt"/>
              </a:rPr>
              <a:t> all </a:t>
            </a:r>
            <a:r>
              <a:rPr lang="de-DE" sz="1800" dirty="0" err="1">
                <a:ea typeface="+mn-lt"/>
                <a:cs typeface="+mn-lt"/>
              </a:rPr>
              <a:t>the</a:t>
            </a:r>
            <a:r>
              <a:rPr lang="de-DE" sz="1800" dirty="0">
                <a:ea typeface="+mn-lt"/>
                <a:cs typeface="+mn-lt"/>
              </a:rPr>
              <a:t> </a:t>
            </a:r>
            <a:r>
              <a:rPr lang="de-DE" sz="1800" dirty="0" err="1">
                <a:ea typeface="+mn-lt"/>
                <a:cs typeface="+mn-lt"/>
              </a:rPr>
              <a:t>cases</a:t>
            </a:r>
            <a:r>
              <a:rPr lang="de-DE" sz="1800" dirty="0">
                <a:ea typeface="+mn-lt"/>
                <a:cs typeface="+mn-lt"/>
              </a:rPr>
              <a:t> </a:t>
            </a:r>
            <a:r>
              <a:rPr lang="de-DE" sz="1800" dirty="0" err="1">
                <a:ea typeface="+mn-lt"/>
                <a:cs typeface="+mn-lt"/>
              </a:rPr>
              <a:t>reported</a:t>
            </a:r>
            <a:r>
              <a:rPr lang="de-DE" sz="1800" dirty="0">
                <a:ea typeface="+mn-lt"/>
                <a:cs typeface="+mn-lt"/>
              </a:rPr>
              <a:t> </a:t>
            </a:r>
            <a:r>
              <a:rPr lang="de-DE" sz="1800" dirty="0" err="1">
                <a:ea typeface="+mn-lt"/>
                <a:cs typeface="+mn-lt"/>
              </a:rPr>
              <a:t>inside</a:t>
            </a:r>
            <a:r>
              <a:rPr lang="de-DE" sz="1800" dirty="0">
                <a:ea typeface="+mn-lt"/>
                <a:cs typeface="+mn-lt"/>
              </a:rPr>
              <a:t> and outside </a:t>
            </a:r>
            <a:r>
              <a:rPr lang="de-DE" sz="1800" dirty="0" err="1">
                <a:ea typeface="+mn-lt"/>
                <a:cs typeface="+mn-lt"/>
              </a:rPr>
              <a:t>of</a:t>
            </a:r>
            <a:r>
              <a:rPr lang="de-DE" sz="1800" dirty="0">
                <a:ea typeface="+mn-lt"/>
                <a:cs typeface="+mn-lt"/>
              </a:rPr>
              <a:t> China</a:t>
            </a:r>
            <a:endParaRPr lang="de-DE" sz="1800" dirty="0">
              <a:latin typeface="Calibri"/>
              <a:cs typeface="Calibri" panose="020F0502020204030204"/>
            </a:endParaRPr>
          </a:p>
          <a:p>
            <a:pPr algn="just"/>
            <a:r>
              <a:rPr lang="de-DE" sz="1800" dirty="0" err="1">
                <a:latin typeface="Calibri"/>
                <a:ea typeface="+mn-lt"/>
                <a:cs typeface="+mn-lt"/>
              </a:rPr>
              <a:t>Two</a:t>
            </a:r>
            <a:r>
              <a:rPr lang="de-DE" sz="1800" dirty="0">
                <a:latin typeface="Calibri"/>
                <a:ea typeface="+mn-lt"/>
                <a:cs typeface="+mn-lt"/>
              </a:rPr>
              <a:t> </a:t>
            </a:r>
            <a:r>
              <a:rPr lang="de-DE" sz="1800" dirty="0" err="1">
                <a:latin typeface="Calibri"/>
                <a:ea typeface="+mn-lt"/>
                <a:cs typeface="+mn-lt"/>
              </a:rPr>
              <a:t>appraches</a:t>
            </a:r>
            <a:r>
              <a:rPr lang="de-DE" sz="1800" dirty="0">
                <a:latin typeface="Calibri"/>
                <a:ea typeface="+mn-lt"/>
                <a:cs typeface="+mn-lt"/>
              </a:rPr>
              <a:t>:</a:t>
            </a:r>
          </a:p>
          <a:p>
            <a:pPr lvl="1" algn="just"/>
            <a:r>
              <a:rPr lang="de-DE" sz="1800" dirty="0" err="1">
                <a:ea typeface="+mn-lt"/>
                <a:cs typeface="+mn-lt"/>
              </a:rPr>
              <a:t>Exploratory</a:t>
            </a:r>
            <a:r>
              <a:rPr lang="de-DE" sz="1800" dirty="0">
                <a:ea typeface="+mn-lt"/>
                <a:cs typeface="+mn-lt"/>
              </a:rPr>
              <a:t> Data Analysis (EDA)</a:t>
            </a:r>
          </a:p>
          <a:p>
            <a:pPr lvl="1" algn="just"/>
            <a:r>
              <a:rPr lang="de-DE" sz="1800" dirty="0">
                <a:ea typeface="+mn-lt"/>
                <a:cs typeface="+mn-lt"/>
              </a:rPr>
              <a:t>Visual </a:t>
            </a:r>
            <a:r>
              <a:rPr lang="de-DE" sz="1800" dirty="0" err="1">
                <a:ea typeface="+mn-lt"/>
                <a:cs typeface="+mn-lt"/>
              </a:rPr>
              <a:t>exploratory</a:t>
            </a:r>
            <a:r>
              <a:rPr lang="de-DE" sz="1800" dirty="0">
                <a:ea typeface="+mn-lt"/>
                <a:cs typeface="+mn-lt"/>
              </a:rPr>
              <a:t> </a:t>
            </a:r>
            <a:r>
              <a:rPr lang="de-DE" sz="1800" dirty="0" err="1">
                <a:ea typeface="+mn-lt"/>
                <a:cs typeface="+mn-lt"/>
              </a:rPr>
              <a:t>data</a:t>
            </a:r>
            <a:r>
              <a:rPr lang="de-DE" sz="1800" dirty="0">
                <a:ea typeface="+mn-lt"/>
                <a:cs typeface="+mn-lt"/>
              </a:rPr>
              <a:t> </a:t>
            </a:r>
            <a:r>
              <a:rPr lang="de-DE" sz="1800" dirty="0" err="1">
                <a:ea typeface="+mn-lt"/>
                <a:cs typeface="+mn-lt"/>
              </a:rPr>
              <a:t>analysis</a:t>
            </a:r>
            <a:r>
              <a:rPr lang="de-DE" sz="1800" dirty="0">
                <a:ea typeface="+mn-lt"/>
                <a:cs typeface="+mn-lt"/>
              </a:rPr>
              <a:t> </a:t>
            </a:r>
            <a:r>
              <a:rPr lang="de-DE" sz="1800" dirty="0" err="1">
                <a:ea typeface="+mn-lt"/>
                <a:cs typeface="+mn-lt"/>
              </a:rPr>
              <a:t>approach</a:t>
            </a:r>
            <a:r>
              <a:rPr lang="de-DE" sz="1800" dirty="0">
                <a:ea typeface="+mn-lt"/>
                <a:cs typeface="+mn-lt"/>
              </a:rPr>
              <a:t> (V-EDA)</a:t>
            </a:r>
            <a:endParaRPr lang="de-DE" sz="1800" dirty="0">
              <a:latin typeface="Calibri"/>
              <a:ea typeface="+mn-lt"/>
              <a:cs typeface="+mn-lt"/>
            </a:endParaRPr>
          </a:p>
          <a:p>
            <a:pPr algn="just"/>
            <a:r>
              <a:rPr lang="de-DE" sz="1800" dirty="0">
                <a:latin typeface="Calibri"/>
                <a:ea typeface="+mn-lt"/>
                <a:cs typeface="+mn-lt"/>
              </a:rPr>
              <a:t>V-EDA </a:t>
            </a:r>
            <a:r>
              <a:rPr lang="de-DE" sz="1800" dirty="0" err="1">
                <a:latin typeface="Calibri"/>
                <a:ea typeface="+mn-lt"/>
                <a:cs typeface="+mn-lt"/>
              </a:rPr>
              <a:t>has</a:t>
            </a:r>
            <a:r>
              <a:rPr lang="de-DE" sz="1800" dirty="0">
                <a:latin typeface="Calibri"/>
                <a:ea typeface="+mn-lt"/>
                <a:cs typeface="+mn-lt"/>
              </a:rPr>
              <a:t> </a:t>
            </a:r>
            <a:r>
              <a:rPr lang="de-DE" sz="1800" dirty="0" err="1">
                <a:latin typeface="Calibri"/>
                <a:ea typeface="+mn-lt"/>
                <a:cs typeface="+mn-lt"/>
              </a:rPr>
              <a:t>been</a:t>
            </a:r>
            <a:r>
              <a:rPr lang="de-DE" sz="1800" dirty="0">
                <a:latin typeface="Calibri"/>
                <a:ea typeface="+mn-lt"/>
                <a:cs typeface="+mn-lt"/>
              </a:rPr>
              <a:t> </a:t>
            </a:r>
            <a:r>
              <a:rPr lang="de-DE" sz="1800" dirty="0" err="1">
                <a:latin typeface="Calibri"/>
                <a:ea typeface="+mn-lt"/>
                <a:cs typeface="+mn-lt"/>
              </a:rPr>
              <a:t>made</a:t>
            </a:r>
            <a:r>
              <a:rPr lang="de-DE" sz="1800" dirty="0">
                <a:latin typeface="Calibri"/>
                <a:ea typeface="+mn-lt"/>
                <a:cs typeface="+mn-lt"/>
              </a:rPr>
              <a:t> </a:t>
            </a:r>
            <a:r>
              <a:rPr lang="de-DE" sz="1800" dirty="0" err="1">
                <a:latin typeface="Calibri"/>
                <a:ea typeface="+mn-lt"/>
                <a:cs typeface="+mn-lt"/>
              </a:rPr>
              <a:t>to</a:t>
            </a:r>
            <a:r>
              <a:rPr lang="de-DE" sz="1800" dirty="0">
                <a:latin typeface="Calibri"/>
                <a:ea typeface="+mn-lt"/>
                <a:cs typeface="+mn-lt"/>
              </a:rPr>
              <a:t> </a:t>
            </a:r>
            <a:r>
              <a:rPr lang="de-DE" sz="1800" dirty="0" err="1">
                <a:latin typeface="Calibri"/>
                <a:ea typeface="+mn-lt"/>
                <a:cs typeface="+mn-lt"/>
              </a:rPr>
              <a:t>understand</a:t>
            </a:r>
            <a:r>
              <a:rPr lang="de-DE" sz="1800" dirty="0">
                <a:latin typeface="Calibri"/>
                <a:ea typeface="+mn-lt"/>
                <a:cs typeface="+mn-lt"/>
              </a:rPr>
              <a:t> </a:t>
            </a:r>
            <a:r>
              <a:rPr lang="de-DE" sz="1800" dirty="0" err="1">
                <a:latin typeface="Calibri"/>
                <a:ea typeface="+mn-lt"/>
                <a:cs typeface="+mn-lt"/>
              </a:rPr>
              <a:t>the</a:t>
            </a:r>
            <a:r>
              <a:rPr lang="de-DE" sz="1800" dirty="0">
                <a:latin typeface="Calibri"/>
                <a:ea typeface="+mn-lt"/>
                <a:cs typeface="+mn-lt"/>
              </a:rPr>
              <a:t> </a:t>
            </a:r>
            <a:r>
              <a:rPr lang="de-DE" sz="1800" dirty="0" err="1">
                <a:latin typeface="Calibri"/>
                <a:ea typeface="+mn-lt"/>
                <a:cs typeface="+mn-lt"/>
              </a:rPr>
              <a:t>number</a:t>
            </a:r>
            <a:r>
              <a:rPr lang="de-DE" sz="1800" dirty="0">
                <a:latin typeface="Calibri"/>
                <a:ea typeface="+mn-lt"/>
                <a:cs typeface="+mn-lt"/>
              </a:rPr>
              <a:t> </a:t>
            </a:r>
            <a:r>
              <a:rPr lang="de-DE" sz="1800" dirty="0" err="1">
                <a:latin typeface="Calibri"/>
                <a:ea typeface="+mn-lt"/>
                <a:cs typeface="+mn-lt"/>
              </a:rPr>
              <a:t>of</a:t>
            </a:r>
            <a:r>
              <a:rPr lang="de-DE" sz="1800" dirty="0">
                <a:latin typeface="Calibri"/>
                <a:ea typeface="+mn-lt"/>
                <a:cs typeface="+mn-lt"/>
              </a:rPr>
              <a:t> different </a:t>
            </a:r>
            <a:r>
              <a:rPr lang="de-DE" sz="1800" dirty="0" err="1">
                <a:latin typeface="Calibri"/>
                <a:ea typeface="+mn-lt"/>
                <a:cs typeface="+mn-lt"/>
              </a:rPr>
              <a:t>cases</a:t>
            </a:r>
            <a:r>
              <a:rPr lang="de-DE" sz="1800" dirty="0">
                <a:latin typeface="Calibri"/>
                <a:ea typeface="+mn-lt"/>
                <a:cs typeface="+mn-lt"/>
              </a:rPr>
              <a:t> </a:t>
            </a:r>
            <a:r>
              <a:rPr lang="de-DE" sz="1800" dirty="0" err="1">
                <a:latin typeface="Calibri"/>
                <a:ea typeface="+mn-lt"/>
                <a:cs typeface="+mn-lt"/>
              </a:rPr>
              <a:t>reported</a:t>
            </a:r>
            <a:r>
              <a:rPr lang="de-DE" sz="1800" dirty="0">
                <a:latin typeface="Calibri"/>
                <a:ea typeface="+mn-lt"/>
                <a:cs typeface="+mn-lt"/>
              </a:rPr>
              <a:t> (</a:t>
            </a:r>
            <a:r>
              <a:rPr lang="de-DE" sz="1800" dirty="0" err="1">
                <a:latin typeface="Calibri"/>
                <a:ea typeface="+mn-lt"/>
                <a:cs typeface="+mn-lt"/>
              </a:rPr>
              <a:t>confirmed</a:t>
            </a:r>
            <a:r>
              <a:rPr lang="de-DE" sz="1800" dirty="0">
                <a:latin typeface="Calibri"/>
                <a:ea typeface="+mn-lt"/>
                <a:cs typeface="+mn-lt"/>
              </a:rPr>
              <a:t>, </a:t>
            </a:r>
            <a:r>
              <a:rPr lang="de-DE" sz="1800" dirty="0" err="1">
                <a:latin typeface="Calibri"/>
                <a:ea typeface="+mn-lt"/>
                <a:cs typeface="+mn-lt"/>
              </a:rPr>
              <a:t>death</a:t>
            </a:r>
            <a:r>
              <a:rPr lang="de-DE" sz="1800" dirty="0">
                <a:latin typeface="Calibri"/>
                <a:ea typeface="+mn-lt"/>
                <a:cs typeface="+mn-lt"/>
              </a:rPr>
              <a:t>, and </a:t>
            </a:r>
            <a:r>
              <a:rPr lang="de-DE" sz="1800" dirty="0" err="1">
                <a:latin typeface="Calibri"/>
                <a:ea typeface="+mn-lt"/>
                <a:cs typeface="+mn-lt"/>
              </a:rPr>
              <a:t>recovered</a:t>
            </a:r>
            <a:r>
              <a:rPr lang="de-DE" sz="1800" dirty="0">
                <a:latin typeface="Calibri"/>
                <a:ea typeface="+mn-lt"/>
                <a:cs typeface="+mn-lt"/>
              </a:rPr>
              <a:t>) in different </a:t>
            </a:r>
            <a:r>
              <a:rPr lang="de-DE" sz="1800" dirty="0" err="1">
                <a:latin typeface="Calibri"/>
                <a:ea typeface="+mn-lt"/>
                <a:cs typeface="+mn-lt"/>
              </a:rPr>
              <a:t>provinces</a:t>
            </a:r>
            <a:r>
              <a:rPr lang="de-DE" sz="1800" dirty="0">
                <a:latin typeface="Calibri"/>
                <a:ea typeface="+mn-lt"/>
                <a:cs typeface="+mn-lt"/>
              </a:rPr>
              <a:t> </a:t>
            </a:r>
            <a:r>
              <a:rPr lang="de-DE" sz="1800" dirty="0" err="1">
                <a:latin typeface="Calibri"/>
                <a:ea typeface="+mn-lt"/>
                <a:cs typeface="+mn-lt"/>
              </a:rPr>
              <a:t>of</a:t>
            </a:r>
            <a:r>
              <a:rPr lang="de-DE" sz="1800" dirty="0">
                <a:latin typeface="Calibri"/>
                <a:ea typeface="+mn-lt"/>
                <a:cs typeface="+mn-lt"/>
              </a:rPr>
              <a:t> China and outside </a:t>
            </a:r>
            <a:r>
              <a:rPr lang="de-DE" sz="1800" dirty="0" err="1">
                <a:latin typeface="Calibri"/>
                <a:ea typeface="+mn-lt"/>
                <a:cs typeface="+mn-lt"/>
              </a:rPr>
              <a:t>of</a:t>
            </a:r>
            <a:r>
              <a:rPr lang="de-DE" sz="1800" dirty="0">
                <a:latin typeface="Calibri"/>
                <a:ea typeface="+mn-lt"/>
                <a:cs typeface="+mn-lt"/>
              </a:rPr>
              <a:t> China</a:t>
            </a:r>
            <a:endParaRPr lang="de-DE" sz="1800" dirty="0">
              <a:latin typeface="Calibri"/>
              <a:cs typeface="Calibri"/>
            </a:endParaRPr>
          </a:p>
          <a:p>
            <a:pPr algn="just"/>
            <a:r>
              <a:rPr lang="de-DE" sz="1800" dirty="0" err="1">
                <a:latin typeface="Calibri"/>
                <a:ea typeface="+mn-lt"/>
                <a:cs typeface="+mn-lt"/>
              </a:rPr>
              <a:t>For</a:t>
            </a:r>
            <a:r>
              <a:rPr lang="de-DE" sz="1800" dirty="0">
                <a:latin typeface="Calibri"/>
                <a:ea typeface="+mn-lt"/>
                <a:cs typeface="+mn-lt"/>
              </a:rPr>
              <a:t> </a:t>
            </a:r>
            <a:r>
              <a:rPr lang="de-DE" sz="1800" dirty="0" err="1">
                <a:latin typeface="Calibri"/>
                <a:ea typeface="+mn-lt"/>
                <a:cs typeface="+mn-lt"/>
              </a:rPr>
              <a:t>storing</a:t>
            </a:r>
            <a:r>
              <a:rPr lang="de-DE" sz="1800" dirty="0">
                <a:latin typeface="Calibri"/>
                <a:ea typeface="+mn-lt"/>
                <a:cs typeface="+mn-lt"/>
              </a:rPr>
              <a:t> and </a:t>
            </a:r>
            <a:r>
              <a:rPr lang="de-DE" sz="1800" dirty="0" err="1">
                <a:latin typeface="Calibri"/>
                <a:ea typeface="+mn-lt"/>
                <a:cs typeface="+mn-lt"/>
              </a:rPr>
              <a:t>analyzing</a:t>
            </a:r>
            <a:r>
              <a:rPr lang="de-DE" sz="1800" dirty="0">
                <a:latin typeface="Calibri"/>
                <a:ea typeface="+mn-lt"/>
                <a:cs typeface="+mn-lt"/>
              </a:rPr>
              <a:t> </a:t>
            </a:r>
            <a:r>
              <a:rPr lang="de-DE" sz="1800" dirty="0" err="1">
                <a:latin typeface="Calibri"/>
                <a:ea typeface="+mn-lt"/>
                <a:cs typeface="+mn-lt"/>
              </a:rPr>
              <a:t>the</a:t>
            </a:r>
            <a:r>
              <a:rPr lang="de-DE" sz="1800" dirty="0">
                <a:latin typeface="Calibri"/>
                <a:ea typeface="+mn-lt"/>
                <a:cs typeface="+mn-lt"/>
              </a:rPr>
              <a:t> </a:t>
            </a:r>
            <a:r>
              <a:rPr lang="de-DE" sz="1800" dirty="0" err="1">
                <a:latin typeface="Calibri"/>
                <a:ea typeface="+mn-lt"/>
                <a:cs typeface="+mn-lt"/>
              </a:rPr>
              <a:t>data</a:t>
            </a:r>
            <a:r>
              <a:rPr lang="de-DE" sz="1800" dirty="0">
                <a:latin typeface="Calibri"/>
                <a:ea typeface="+mn-lt"/>
                <a:cs typeface="+mn-lt"/>
              </a:rPr>
              <a:t>, </a:t>
            </a:r>
            <a:r>
              <a:rPr lang="de-DE" sz="1800" dirty="0" err="1">
                <a:latin typeface="Calibri"/>
                <a:ea typeface="+mn-lt"/>
                <a:cs typeface="+mn-lt"/>
              </a:rPr>
              <a:t>the</a:t>
            </a:r>
            <a:r>
              <a:rPr lang="de-DE" sz="1800" dirty="0">
                <a:latin typeface="Calibri"/>
                <a:ea typeface="+mn-lt"/>
                <a:cs typeface="+mn-lt"/>
              </a:rPr>
              <a:t> </a:t>
            </a:r>
            <a:r>
              <a:rPr lang="de-DE" sz="1800" dirty="0" err="1">
                <a:latin typeface="Calibri"/>
                <a:ea typeface="+mn-lt"/>
                <a:cs typeface="+mn-lt"/>
              </a:rPr>
              <a:t>python‐based</a:t>
            </a:r>
            <a:r>
              <a:rPr lang="de-DE" sz="1800" dirty="0">
                <a:latin typeface="Calibri"/>
                <a:ea typeface="+mn-lt"/>
                <a:cs typeface="+mn-lt"/>
              </a:rPr>
              <a:t> </a:t>
            </a:r>
            <a:r>
              <a:rPr lang="de-DE" sz="1800" dirty="0" err="1">
                <a:latin typeface="Calibri"/>
                <a:ea typeface="+mn-lt"/>
                <a:cs typeface="+mn-lt"/>
              </a:rPr>
              <a:t>library</a:t>
            </a:r>
            <a:r>
              <a:rPr lang="de-DE" sz="1800" dirty="0">
                <a:latin typeface="Calibri"/>
                <a:ea typeface="+mn-lt"/>
                <a:cs typeface="+mn-lt"/>
              </a:rPr>
              <a:t> </a:t>
            </a:r>
            <a:r>
              <a:rPr lang="de-DE" sz="1800" dirty="0" err="1">
                <a:latin typeface="Calibri"/>
                <a:ea typeface="+mn-lt"/>
                <a:cs typeface="+mn-lt"/>
              </a:rPr>
              <a:t>of</a:t>
            </a:r>
            <a:r>
              <a:rPr lang="de-DE" sz="1800" dirty="0">
                <a:latin typeface="Calibri"/>
                <a:ea typeface="+mn-lt"/>
                <a:cs typeface="+mn-lt"/>
              </a:rPr>
              <a:t> </a:t>
            </a:r>
            <a:r>
              <a:rPr lang="de-DE" sz="1800" dirty="0" err="1">
                <a:latin typeface="Calibri"/>
                <a:ea typeface="+mn-lt"/>
                <a:cs typeface="+mn-lt"/>
              </a:rPr>
              <a:t>NumPy</a:t>
            </a:r>
            <a:r>
              <a:rPr lang="de-DE" sz="1800" dirty="0">
                <a:latin typeface="Calibri"/>
                <a:ea typeface="+mn-lt"/>
                <a:cs typeface="+mn-lt"/>
              </a:rPr>
              <a:t> and </a:t>
            </a:r>
            <a:r>
              <a:rPr lang="de-DE" sz="1800" dirty="0" err="1">
                <a:latin typeface="Calibri"/>
                <a:ea typeface="+mn-lt"/>
                <a:cs typeface="+mn-lt"/>
              </a:rPr>
              <a:t>pandas</a:t>
            </a:r>
            <a:r>
              <a:rPr lang="de-DE" sz="1800" dirty="0">
                <a:latin typeface="Calibri"/>
                <a:ea typeface="+mn-lt"/>
                <a:cs typeface="+mn-lt"/>
              </a:rPr>
              <a:t>. </a:t>
            </a:r>
            <a:r>
              <a:rPr lang="de-DE" sz="1800" dirty="0" err="1">
                <a:latin typeface="Calibri"/>
                <a:ea typeface="+mn-lt"/>
                <a:cs typeface="+mn-lt"/>
              </a:rPr>
              <a:t>Matplotlib</a:t>
            </a:r>
            <a:r>
              <a:rPr lang="de-DE" sz="1800" dirty="0">
                <a:latin typeface="Calibri"/>
                <a:ea typeface="+mn-lt"/>
                <a:cs typeface="+mn-lt"/>
              </a:rPr>
              <a:t>, </a:t>
            </a:r>
            <a:r>
              <a:rPr lang="de-DE" sz="1800" dirty="0" err="1">
                <a:latin typeface="Calibri"/>
                <a:ea typeface="+mn-lt"/>
                <a:cs typeface="+mn-lt"/>
              </a:rPr>
              <a:t>Plotly</a:t>
            </a:r>
            <a:r>
              <a:rPr lang="de-DE" sz="1800" dirty="0">
                <a:latin typeface="Calibri"/>
                <a:ea typeface="+mn-lt"/>
                <a:cs typeface="+mn-lt"/>
              </a:rPr>
              <a:t> , </a:t>
            </a:r>
            <a:r>
              <a:rPr lang="de-DE" sz="1800" dirty="0" err="1">
                <a:latin typeface="Calibri"/>
                <a:ea typeface="+mn-lt"/>
                <a:cs typeface="+mn-lt"/>
              </a:rPr>
              <a:t>Seaborn</a:t>
            </a:r>
            <a:r>
              <a:rPr lang="de-DE" sz="1800" dirty="0">
                <a:latin typeface="Calibri"/>
                <a:ea typeface="+mn-lt"/>
                <a:cs typeface="+mn-lt"/>
              </a:rPr>
              <a:t> and Folium </a:t>
            </a:r>
            <a:r>
              <a:rPr lang="de-DE" sz="1800" dirty="0" err="1">
                <a:latin typeface="Calibri"/>
                <a:ea typeface="+mn-lt"/>
                <a:cs typeface="+mn-lt"/>
              </a:rPr>
              <a:t>were</a:t>
            </a:r>
            <a:r>
              <a:rPr lang="de-DE" sz="1800" dirty="0">
                <a:latin typeface="Calibri"/>
                <a:ea typeface="+mn-lt"/>
                <a:cs typeface="+mn-lt"/>
              </a:rPr>
              <a:t> also </a:t>
            </a:r>
            <a:r>
              <a:rPr lang="de-DE" sz="1800" dirty="0" err="1">
                <a:latin typeface="Calibri"/>
                <a:ea typeface="+mn-lt"/>
                <a:cs typeface="+mn-lt"/>
              </a:rPr>
              <a:t>used</a:t>
            </a:r>
            <a:r>
              <a:rPr lang="de-DE" sz="1800" dirty="0">
                <a:latin typeface="Calibri"/>
                <a:ea typeface="+mn-lt"/>
                <a:cs typeface="+mn-lt"/>
              </a:rPr>
              <a:t> </a:t>
            </a:r>
            <a:r>
              <a:rPr lang="de-DE" sz="1800" dirty="0" err="1">
                <a:latin typeface="Calibri"/>
                <a:ea typeface="+mn-lt"/>
                <a:cs typeface="+mn-lt"/>
              </a:rPr>
              <a:t>to</a:t>
            </a:r>
            <a:r>
              <a:rPr lang="de-DE" sz="1800" dirty="0">
                <a:latin typeface="Calibri"/>
                <a:ea typeface="+mn-lt"/>
                <a:cs typeface="+mn-lt"/>
              </a:rPr>
              <a:t> </a:t>
            </a:r>
            <a:r>
              <a:rPr lang="de-DE" sz="1800" dirty="0" err="1">
                <a:latin typeface="Calibri"/>
                <a:ea typeface="+mn-lt"/>
                <a:cs typeface="+mn-lt"/>
              </a:rPr>
              <a:t>visualize</a:t>
            </a:r>
            <a:r>
              <a:rPr lang="de-DE" sz="1800" dirty="0">
                <a:latin typeface="Calibri"/>
                <a:ea typeface="+mn-lt"/>
                <a:cs typeface="+mn-lt"/>
              </a:rPr>
              <a:t> </a:t>
            </a:r>
            <a:r>
              <a:rPr lang="de-DE" sz="1800" dirty="0" err="1">
                <a:latin typeface="Calibri"/>
                <a:ea typeface="+mn-lt"/>
                <a:cs typeface="+mn-lt"/>
              </a:rPr>
              <a:t>the</a:t>
            </a:r>
            <a:r>
              <a:rPr lang="de-DE" sz="1800" dirty="0">
                <a:latin typeface="Calibri"/>
                <a:ea typeface="+mn-lt"/>
                <a:cs typeface="+mn-lt"/>
              </a:rPr>
              <a:t> </a:t>
            </a:r>
            <a:r>
              <a:rPr lang="de-DE" sz="1800" dirty="0" err="1">
                <a:latin typeface="Calibri"/>
                <a:ea typeface="+mn-lt"/>
                <a:cs typeface="+mn-lt"/>
              </a:rPr>
              <a:t>highlighted</a:t>
            </a:r>
            <a:r>
              <a:rPr lang="de-DE" sz="1800" dirty="0">
                <a:latin typeface="Calibri"/>
                <a:ea typeface="+mn-lt"/>
                <a:cs typeface="+mn-lt"/>
              </a:rPr>
              <a:t> </a:t>
            </a:r>
            <a:r>
              <a:rPr lang="de-DE" sz="1800" dirty="0" err="1">
                <a:latin typeface="Calibri"/>
                <a:ea typeface="+mn-lt"/>
                <a:cs typeface="+mn-lt"/>
              </a:rPr>
              <a:t>data</a:t>
            </a:r>
            <a:r>
              <a:rPr lang="de-DE" sz="1800" dirty="0">
                <a:latin typeface="Calibri"/>
                <a:ea typeface="+mn-lt"/>
                <a:cs typeface="+mn-lt"/>
              </a:rPr>
              <a:t> in an </a:t>
            </a:r>
            <a:r>
              <a:rPr lang="de-DE" sz="1800" dirty="0" err="1">
                <a:latin typeface="Calibri"/>
                <a:ea typeface="+mn-lt"/>
                <a:cs typeface="+mn-lt"/>
              </a:rPr>
              <a:t>interactive</a:t>
            </a:r>
            <a:r>
              <a:rPr lang="de-DE" sz="1800" dirty="0">
                <a:latin typeface="Calibri"/>
                <a:ea typeface="+mn-lt"/>
                <a:cs typeface="+mn-lt"/>
              </a:rPr>
              <a:t> </a:t>
            </a:r>
            <a:r>
              <a:rPr lang="de-DE" sz="1800" dirty="0" err="1">
                <a:latin typeface="Calibri"/>
                <a:ea typeface="+mn-lt"/>
                <a:cs typeface="+mn-lt"/>
              </a:rPr>
              <a:t>manner</a:t>
            </a:r>
            <a:r>
              <a:rPr lang="de-DE" sz="1800" dirty="0">
                <a:latin typeface="Calibri"/>
                <a:ea typeface="+mn-lt"/>
                <a:cs typeface="+mn-lt"/>
              </a:rPr>
              <a:t>. </a:t>
            </a:r>
            <a:endParaRPr lang="de-DE" sz="1800" dirty="0">
              <a:latin typeface="Calibri"/>
            </a:endParaRPr>
          </a:p>
          <a:p>
            <a:pPr marL="0" indent="0" algn="just">
              <a:buNone/>
            </a:pPr>
            <a:endParaRPr lang="de-DE">
              <a:latin typeface="Calibri" panose="020F0502020204030204"/>
              <a:cs typeface="Calibri"/>
            </a:endParaRPr>
          </a:p>
          <a:p>
            <a:endParaRPr lang="de-DE">
              <a:cs typeface="Calibri"/>
            </a:endParaRPr>
          </a:p>
        </p:txBody>
      </p:sp>
    </p:spTree>
    <p:extLst>
      <p:ext uri="{BB962C8B-B14F-4D97-AF65-F5344CB8AC3E}">
        <p14:creationId xmlns:p14="http://schemas.microsoft.com/office/powerpoint/2010/main" val="2034275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8C32C1-B199-4803-AB76-0AD6D63178B8}"/>
              </a:ext>
            </a:extLst>
          </p:cNvPr>
          <p:cNvSpPr>
            <a:spLocks noGrp="1"/>
          </p:cNvSpPr>
          <p:nvPr>
            <p:ph type="title"/>
          </p:nvPr>
        </p:nvSpPr>
        <p:spPr/>
        <p:txBody>
          <a:bodyPr/>
          <a:lstStyle/>
          <a:p>
            <a:r>
              <a:rPr lang="de-DE" dirty="0">
                <a:ea typeface="+mj-lt"/>
                <a:cs typeface="+mj-lt"/>
              </a:rPr>
              <a:t>Data</a:t>
            </a:r>
            <a:endParaRPr lang="de-DE" dirty="0">
              <a:cs typeface="Calibri Light"/>
            </a:endParaRPr>
          </a:p>
        </p:txBody>
      </p:sp>
      <p:sp>
        <p:nvSpPr>
          <p:cNvPr id="3" name="Inhaltsplatzhalter 2">
            <a:extLst>
              <a:ext uri="{FF2B5EF4-FFF2-40B4-BE49-F238E27FC236}">
                <a16:creationId xmlns:a16="http://schemas.microsoft.com/office/drawing/2014/main" id="{CFEE4019-0187-45D9-B456-DE73BE68DFC3}"/>
              </a:ext>
            </a:extLst>
          </p:cNvPr>
          <p:cNvSpPr>
            <a:spLocks noGrp="1"/>
          </p:cNvSpPr>
          <p:nvPr>
            <p:ph idx="1"/>
          </p:nvPr>
        </p:nvSpPr>
        <p:spPr/>
        <p:txBody>
          <a:bodyPr vert="horz" lIns="91440" tIns="45720" rIns="91440" bIns="45720" rtlCol="0" anchor="t">
            <a:normAutofit/>
          </a:bodyPr>
          <a:lstStyle/>
          <a:p>
            <a:pPr marL="285750" indent="-285750" algn="just"/>
            <a:r>
              <a:rPr lang="de-DE" sz="1800" dirty="0" err="1">
                <a:ea typeface="+mn-lt"/>
                <a:cs typeface="+mn-lt"/>
              </a:rPr>
              <a:t>they</a:t>
            </a:r>
            <a:r>
              <a:rPr lang="de-DE" sz="1800" dirty="0">
                <a:ea typeface="+mn-lt"/>
                <a:cs typeface="+mn-lt"/>
              </a:rPr>
              <a:t> </a:t>
            </a:r>
            <a:r>
              <a:rPr lang="de-DE" sz="1800" dirty="0" err="1">
                <a:ea typeface="+mn-lt"/>
                <a:cs typeface="+mn-lt"/>
              </a:rPr>
              <a:t>used</a:t>
            </a:r>
            <a:r>
              <a:rPr lang="de-DE" sz="1800" dirty="0">
                <a:ea typeface="+mn-lt"/>
                <a:cs typeface="+mn-lt"/>
              </a:rPr>
              <a:t> </a:t>
            </a:r>
            <a:r>
              <a:rPr lang="de-DE" sz="1800" dirty="0" err="1">
                <a:ea typeface="+mn-lt"/>
                <a:cs typeface="+mn-lt"/>
              </a:rPr>
              <a:t>three</a:t>
            </a:r>
            <a:r>
              <a:rPr lang="de-DE" sz="1800" dirty="0">
                <a:ea typeface="+mn-lt"/>
                <a:cs typeface="+mn-lt"/>
              </a:rPr>
              <a:t> different </a:t>
            </a:r>
            <a:r>
              <a:rPr lang="de-DE" sz="1800" dirty="0" err="1">
                <a:ea typeface="+mn-lt"/>
                <a:cs typeface="+mn-lt"/>
              </a:rPr>
              <a:t>sources</a:t>
            </a:r>
            <a:r>
              <a:rPr lang="de-DE" sz="1800" dirty="0">
                <a:ea typeface="+mn-lt"/>
                <a:cs typeface="+mn-lt"/>
              </a:rPr>
              <a:t> </a:t>
            </a:r>
            <a:r>
              <a:rPr lang="de-DE" sz="1800" dirty="0" err="1">
                <a:ea typeface="+mn-lt"/>
                <a:cs typeface="+mn-lt"/>
              </a:rPr>
              <a:t>of</a:t>
            </a:r>
            <a:r>
              <a:rPr lang="de-DE" sz="1800" dirty="0">
                <a:ea typeface="+mn-lt"/>
                <a:cs typeface="+mn-lt"/>
              </a:rPr>
              <a:t> </a:t>
            </a:r>
            <a:r>
              <a:rPr lang="de-DE" sz="1800" dirty="0" err="1">
                <a:ea typeface="+mn-lt"/>
                <a:cs typeface="+mn-lt"/>
              </a:rPr>
              <a:t>dataset</a:t>
            </a:r>
            <a:r>
              <a:rPr lang="de-DE" sz="1800" dirty="0">
                <a:ea typeface="+mn-lt"/>
                <a:cs typeface="+mn-lt"/>
              </a:rPr>
              <a:t>  </a:t>
            </a:r>
            <a:r>
              <a:rPr lang="de-DE" sz="1800" dirty="0" err="1">
                <a:ea typeface="+mn-lt"/>
                <a:cs typeface="+mn-lt"/>
              </a:rPr>
              <a:t>provided</a:t>
            </a:r>
            <a:r>
              <a:rPr lang="de-DE" sz="1800" dirty="0">
                <a:ea typeface="+mn-lt"/>
                <a:cs typeface="+mn-lt"/>
              </a:rPr>
              <a:t> </a:t>
            </a:r>
            <a:r>
              <a:rPr lang="de-DE" sz="1800" dirty="0" err="1">
                <a:ea typeface="+mn-lt"/>
                <a:cs typeface="+mn-lt"/>
              </a:rPr>
              <a:t>by</a:t>
            </a:r>
            <a:r>
              <a:rPr lang="de-DE" sz="1800" dirty="0">
                <a:ea typeface="+mn-lt"/>
                <a:cs typeface="+mn-lt"/>
              </a:rPr>
              <a:t> John Hopkins University, WHO, CDC, National Health </a:t>
            </a:r>
            <a:r>
              <a:rPr lang="de-DE" sz="1800" dirty="0" err="1">
                <a:ea typeface="+mn-lt"/>
                <a:cs typeface="+mn-lt"/>
              </a:rPr>
              <a:t>Commission</a:t>
            </a:r>
            <a:r>
              <a:rPr lang="de-DE" sz="1800" dirty="0">
                <a:ea typeface="+mn-lt"/>
                <a:cs typeface="+mn-lt"/>
              </a:rPr>
              <a:t>, and DXY. </a:t>
            </a:r>
            <a:endParaRPr lang="de-DE" sz="1800" dirty="0">
              <a:cs typeface="Calibri"/>
            </a:endParaRPr>
          </a:p>
          <a:p>
            <a:pPr algn="just"/>
            <a:endParaRPr lang="de-DE" sz="1800">
              <a:cs typeface="Calibri"/>
            </a:endParaRPr>
          </a:p>
          <a:p>
            <a:pPr marL="342900" indent="-342900" algn="just">
              <a:buAutoNum type="romanUcPeriod"/>
            </a:pPr>
            <a:r>
              <a:rPr lang="de-DE" sz="1800" dirty="0">
                <a:ea typeface="+mn-lt"/>
                <a:cs typeface="+mn-lt"/>
              </a:rPr>
              <a:t>2019 </a:t>
            </a:r>
            <a:r>
              <a:rPr lang="de-DE" sz="1800" err="1">
                <a:ea typeface="+mn-lt"/>
                <a:cs typeface="+mn-lt"/>
              </a:rPr>
              <a:t>coronavirus</a:t>
            </a:r>
            <a:r>
              <a:rPr lang="de-DE" sz="1800" dirty="0">
                <a:ea typeface="+mn-lt"/>
                <a:cs typeface="+mn-lt"/>
              </a:rPr>
              <a:t> </a:t>
            </a:r>
            <a:r>
              <a:rPr lang="de-DE" sz="1800" err="1">
                <a:ea typeface="+mn-lt"/>
                <a:cs typeface="+mn-lt"/>
              </a:rPr>
              <a:t>dataset</a:t>
            </a:r>
            <a:r>
              <a:rPr lang="de-DE" sz="1800" dirty="0">
                <a:ea typeface="+mn-lt"/>
                <a:cs typeface="+mn-lt"/>
              </a:rPr>
              <a:t> (</a:t>
            </a:r>
            <a:r>
              <a:rPr lang="de-DE" sz="1800" err="1">
                <a:ea typeface="+mn-lt"/>
                <a:cs typeface="+mn-lt"/>
              </a:rPr>
              <a:t>January‐February</a:t>
            </a:r>
            <a:r>
              <a:rPr lang="de-DE" sz="1800" dirty="0">
                <a:ea typeface="+mn-lt"/>
                <a:cs typeface="+mn-lt"/>
              </a:rPr>
              <a:t> 2020), </a:t>
            </a:r>
            <a:r>
              <a:rPr lang="de-DE" sz="1800" err="1">
                <a:ea typeface="+mn-lt"/>
                <a:cs typeface="+mn-lt"/>
              </a:rPr>
              <a:t>which</a:t>
            </a:r>
            <a:r>
              <a:rPr lang="de-DE" sz="1800" dirty="0">
                <a:ea typeface="+mn-lt"/>
                <a:cs typeface="+mn-lt"/>
              </a:rPr>
              <a:t> </a:t>
            </a:r>
            <a:r>
              <a:rPr lang="de-DE" sz="1800" err="1">
                <a:ea typeface="+mn-lt"/>
                <a:cs typeface="+mn-lt"/>
              </a:rPr>
              <a:t>tracks</a:t>
            </a:r>
            <a:r>
              <a:rPr lang="de-DE" sz="1800" dirty="0">
                <a:ea typeface="+mn-lt"/>
                <a:cs typeface="+mn-lt"/>
              </a:rPr>
              <a:t> </a:t>
            </a:r>
            <a:r>
              <a:rPr lang="de-DE" sz="1800" err="1">
                <a:ea typeface="+mn-lt"/>
                <a:cs typeface="+mn-lt"/>
              </a:rPr>
              <a:t>the</a:t>
            </a:r>
            <a:r>
              <a:rPr lang="de-DE" sz="1800" dirty="0">
                <a:ea typeface="+mn-lt"/>
                <a:cs typeface="+mn-lt"/>
              </a:rPr>
              <a:t> </a:t>
            </a:r>
            <a:r>
              <a:rPr lang="de-DE" sz="1800" err="1">
                <a:ea typeface="+mn-lt"/>
                <a:cs typeface="+mn-lt"/>
              </a:rPr>
              <a:t>spread</a:t>
            </a:r>
            <a:r>
              <a:rPr lang="de-DE" sz="1800" dirty="0">
                <a:ea typeface="+mn-lt"/>
                <a:cs typeface="+mn-lt"/>
              </a:rPr>
              <a:t> </a:t>
            </a:r>
            <a:r>
              <a:rPr lang="de-DE" sz="1800" err="1">
                <a:ea typeface="+mn-lt"/>
                <a:cs typeface="+mn-lt"/>
              </a:rPr>
              <a:t>of</a:t>
            </a:r>
            <a:r>
              <a:rPr lang="de-DE" sz="1800" dirty="0">
                <a:ea typeface="+mn-lt"/>
                <a:cs typeface="+mn-lt"/>
              </a:rPr>
              <a:t> 2019‐nCoV</a:t>
            </a:r>
            <a:endParaRPr lang="de-DE" sz="1800" dirty="0">
              <a:cs typeface="Calibri"/>
            </a:endParaRPr>
          </a:p>
          <a:p>
            <a:pPr marL="342900" indent="-342900" algn="just">
              <a:buAutoNum type="romanUcPeriod"/>
            </a:pPr>
            <a:r>
              <a:rPr lang="de-DE" sz="1800" dirty="0">
                <a:ea typeface="+mn-lt"/>
                <a:cs typeface="+mn-lt"/>
              </a:rPr>
              <a:t> COVID‐19 (nCOV‐19) </a:t>
            </a:r>
            <a:r>
              <a:rPr lang="de-DE" sz="1800" err="1">
                <a:ea typeface="+mn-lt"/>
                <a:cs typeface="+mn-lt"/>
              </a:rPr>
              <a:t>coronavirus</a:t>
            </a:r>
            <a:r>
              <a:rPr lang="de-DE" sz="1800" dirty="0">
                <a:ea typeface="+mn-lt"/>
                <a:cs typeface="+mn-lt"/>
              </a:rPr>
              <a:t> </a:t>
            </a:r>
            <a:r>
              <a:rPr lang="de-DE" sz="1800" err="1">
                <a:ea typeface="+mn-lt"/>
                <a:cs typeface="+mn-lt"/>
              </a:rPr>
              <a:t>spread</a:t>
            </a:r>
            <a:r>
              <a:rPr lang="de-DE" sz="1800" dirty="0">
                <a:ea typeface="+mn-lt"/>
                <a:cs typeface="+mn-lt"/>
              </a:rPr>
              <a:t> </a:t>
            </a:r>
            <a:r>
              <a:rPr lang="de-DE" sz="1800" err="1">
                <a:ea typeface="+mn-lt"/>
                <a:cs typeface="+mn-lt"/>
              </a:rPr>
              <a:t>dataset</a:t>
            </a:r>
            <a:r>
              <a:rPr lang="de-DE" sz="1800" dirty="0">
                <a:ea typeface="+mn-lt"/>
                <a:cs typeface="+mn-lt"/>
              </a:rPr>
              <a:t>, </a:t>
            </a:r>
            <a:r>
              <a:rPr lang="de-DE" sz="1800" err="1">
                <a:ea typeface="+mn-lt"/>
                <a:cs typeface="+mn-lt"/>
              </a:rPr>
              <a:t>which</a:t>
            </a:r>
            <a:r>
              <a:rPr lang="de-DE" sz="1800" dirty="0">
                <a:ea typeface="+mn-lt"/>
                <a:cs typeface="+mn-lt"/>
              </a:rPr>
              <a:t> </a:t>
            </a:r>
            <a:r>
              <a:rPr lang="de-DE" sz="1800" err="1">
                <a:ea typeface="+mn-lt"/>
                <a:cs typeface="+mn-lt"/>
              </a:rPr>
              <a:t>consists</a:t>
            </a:r>
            <a:r>
              <a:rPr lang="de-DE" sz="1800" dirty="0">
                <a:ea typeface="+mn-lt"/>
                <a:cs typeface="+mn-lt"/>
              </a:rPr>
              <a:t> </a:t>
            </a:r>
            <a:r>
              <a:rPr lang="de-DE" sz="1800" err="1">
                <a:ea typeface="+mn-lt"/>
                <a:cs typeface="+mn-lt"/>
              </a:rPr>
              <a:t>of</a:t>
            </a:r>
            <a:r>
              <a:rPr lang="de-DE" sz="1800" dirty="0">
                <a:ea typeface="+mn-lt"/>
                <a:cs typeface="+mn-lt"/>
              </a:rPr>
              <a:t> </a:t>
            </a:r>
            <a:r>
              <a:rPr lang="de-DE" sz="1800" err="1">
                <a:ea typeface="+mn-lt"/>
                <a:cs typeface="+mn-lt"/>
              </a:rPr>
              <a:t>number</a:t>
            </a:r>
            <a:r>
              <a:rPr lang="de-DE" sz="1800" dirty="0">
                <a:ea typeface="+mn-lt"/>
                <a:cs typeface="+mn-lt"/>
              </a:rPr>
              <a:t> </a:t>
            </a:r>
            <a:r>
              <a:rPr lang="de-DE" sz="1800" err="1">
                <a:ea typeface="+mn-lt"/>
                <a:cs typeface="+mn-lt"/>
              </a:rPr>
              <a:t>of</a:t>
            </a:r>
            <a:r>
              <a:rPr lang="de-DE" sz="1800" dirty="0">
                <a:ea typeface="+mn-lt"/>
                <a:cs typeface="+mn-lt"/>
              </a:rPr>
              <a:t> </a:t>
            </a:r>
            <a:r>
              <a:rPr lang="de-DE" sz="1800" err="1">
                <a:ea typeface="+mn-lt"/>
                <a:cs typeface="+mn-lt"/>
              </a:rPr>
              <a:t>confirmed</a:t>
            </a:r>
            <a:r>
              <a:rPr lang="de-DE" sz="1800" dirty="0">
                <a:ea typeface="+mn-lt"/>
                <a:cs typeface="+mn-lt"/>
              </a:rPr>
              <a:t>, </a:t>
            </a:r>
            <a:r>
              <a:rPr lang="de-DE" sz="1800" err="1">
                <a:ea typeface="+mn-lt"/>
                <a:cs typeface="+mn-lt"/>
              </a:rPr>
              <a:t>death</a:t>
            </a:r>
            <a:r>
              <a:rPr lang="de-DE" sz="1800" dirty="0">
                <a:ea typeface="+mn-lt"/>
                <a:cs typeface="+mn-lt"/>
              </a:rPr>
              <a:t>, and </a:t>
            </a:r>
            <a:r>
              <a:rPr lang="de-DE" sz="1800" err="1">
                <a:ea typeface="+mn-lt"/>
                <a:cs typeface="+mn-lt"/>
              </a:rPr>
              <a:t>recovered</a:t>
            </a:r>
            <a:r>
              <a:rPr lang="de-DE" sz="1800" dirty="0">
                <a:ea typeface="+mn-lt"/>
                <a:cs typeface="+mn-lt"/>
              </a:rPr>
              <a:t> </a:t>
            </a:r>
            <a:r>
              <a:rPr lang="de-DE" sz="1800" err="1">
                <a:ea typeface="+mn-lt"/>
                <a:cs typeface="+mn-lt"/>
              </a:rPr>
              <a:t>reported</a:t>
            </a:r>
            <a:r>
              <a:rPr lang="de-DE" sz="1800" dirty="0">
                <a:ea typeface="+mn-lt"/>
                <a:cs typeface="+mn-lt"/>
              </a:rPr>
              <a:t>, and </a:t>
            </a:r>
            <a:endParaRPr lang="de-DE" sz="1800" dirty="0">
              <a:cs typeface="Calibri"/>
            </a:endParaRPr>
          </a:p>
          <a:p>
            <a:pPr marL="342900" indent="-342900" algn="just">
              <a:buAutoNum type="romanUcPeriod"/>
            </a:pPr>
            <a:r>
              <a:rPr lang="de-DE" sz="1800" dirty="0">
                <a:ea typeface="+mn-lt"/>
                <a:cs typeface="+mn-lt"/>
              </a:rPr>
              <a:t>2019‐nCoV </a:t>
            </a:r>
            <a:r>
              <a:rPr lang="de-DE" sz="1800" dirty="0" err="1">
                <a:ea typeface="+mn-lt"/>
                <a:cs typeface="+mn-lt"/>
              </a:rPr>
              <a:t>dataset</a:t>
            </a:r>
            <a:r>
              <a:rPr lang="de-DE" sz="1800" dirty="0">
                <a:ea typeface="+mn-lt"/>
                <a:cs typeface="+mn-lt"/>
              </a:rPr>
              <a:t>, </a:t>
            </a:r>
            <a:r>
              <a:rPr lang="de-DE" sz="1800" dirty="0" err="1">
                <a:ea typeface="+mn-lt"/>
                <a:cs typeface="+mn-lt"/>
              </a:rPr>
              <a:t>which</a:t>
            </a:r>
            <a:r>
              <a:rPr lang="de-DE" sz="1800" dirty="0">
                <a:ea typeface="+mn-lt"/>
                <a:cs typeface="+mn-lt"/>
              </a:rPr>
              <a:t> </a:t>
            </a:r>
            <a:r>
              <a:rPr lang="de-DE" sz="1800" dirty="0" err="1">
                <a:ea typeface="+mn-lt"/>
                <a:cs typeface="+mn-lt"/>
              </a:rPr>
              <a:t>handles</a:t>
            </a:r>
            <a:r>
              <a:rPr lang="de-DE" sz="1800" dirty="0">
                <a:ea typeface="+mn-lt"/>
                <a:cs typeface="+mn-lt"/>
              </a:rPr>
              <a:t> </a:t>
            </a:r>
            <a:r>
              <a:rPr lang="de-DE" sz="1800" dirty="0" err="1">
                <a:ea typeface="+mn-lt"/>
                <a:cs typeface="+mn-lt"/>
              </a:rPr>
              <a:t>the</a:t>
            </a:r>
            <a:r>
              <a:rPr lang="de-DE" sz="1800" dirty="0">
                <a:ea typeface="+mn-lt"/>
                <a:cs typeface="+mn-lt"/>
              </a:rPr>
              <a:t> </a:t>
            </a:r>
            <a:r>
              <a:rPr lang="de-DE" sz="1800" dirty="0" err="1">
                <a:ea typeface="+mn-lt"/>
                <a:cs typeface="+mn-lt"/>
              </a:rPr>
              <a:t>day</a:t>
            </a:r>
            <a:r>
              <a:rPr lang="de-DE" sz="1800" dirty="0">
                <a:ea typeface="+mn-lt"/>
                <a:cs typeface="+mn-lt"/>
              </a:rPr>
              <a:t> </a:t>
            </a:r>
            <a:r>
              <a:rPr lang="de-DE" sz="1800" dirty="0" err="1">
                <a:ea typeface="+mn-lt"/>
                <a:cs typeface="+mn-lt"/>
              </a:rPr>
              <a:t>level</a:t>
            </a:r>
            <a:r>
              <a:rPr lang="de-DE" sz="1800" dirty="0">
                <a:ea typeface="+mn-lt"/>
                <a:cs typeface="+mn-lt"/>
              </a:rPr>
              <a:t> </a:t>
            </a:r>
            <a:r>
              <a:rPr lang="de-DE" sz="1800" dirty="0" err="1">
                <a:ea typeface="+mn-lt"/>
                <a:cs typeface="+mn-lt"/>
              </a:rPr>
              <a:t>information</a:t>
            </a:r>
            <a:r>
              <a:rPr lang="de-DE" sz="1800" dirty="0">
                <a:ea typeface="+mn-lt"/>
                <a:cs typeface="+mn-lt"/>
              </a:rPr>
              <a:t> on 2019‐nCoV </a:t>
            </a:r>
            <a:r>
              <a:rPr lang="de-DE" sz="1800" dirty="0" err="1">
                <a:ea typeface="+mn-lt"/>
                <a:cs typeface="+mn-lt"/>
              </a:rPr>
              <a:t>affected</a:t>
            </a:r>
            <a:r>
              <a:rPr lang="de-DE" sz="1800" dirty="0">
                <a:ea typeface="+mn-lt"/>
                <a:cs typeface="+mn-lt"/>
              </a:rPr>
              <a:t> </a:t>
            </a:r>
            <a:r>
              <a:rPr lang="de-DE" sz="1800" dirty="0" err="1">
                <a:ea typeface="+mn-lt"/>
                <a:cs typeface="+mn-lt"/>
              </a:rPr>
              <a:t>cases</a:t>
            </a:r>
            <a:endParaRPr lang="de-DE" sz="1800" dirty="0" err="1">
              <a:cs typeface="Calibri" panose="020F0502020204030204"/>
            </a:endParaRPr>
          </a:p>
          <a:p>
            <a:endParaRPr lang="de-DE">
              <a:cs typeface="Calibri"/>
            </a:endParaRPr>
          </a:p>
        </p:txBody>
      </p:sp>
    </p:spTree>
    <p:extLst>
      <p:ext uri="{BB962C8B-B14F-4D97-AF65-F5344CB8AC3E}">
        <p14:creationId xmlns:p14="http://schemas.microsoft.com/office/powerpoint/2010/main" val="3595558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rafik 4" descr="Ein Bild, das Screenshot enthält.&#10;&#10;Mit sehr hoher Zuverlässigkeit generierte Beschreibung">
            <a:extLst>
              <a:ext uri="{FF2B5EF4-FFF2-40B4-BE49-F238E27FC236}">
                <a16:creationId xmlns:a16="http://schemas.microsoft.com/office/drawing/2014/main" id="{06BEC64F-AC9E-480A-B8E4-D2EF89B496F6}"/>
              </a:ext>
            </a:extLst>
          </p:cNvPr>
          <p:cNvPicPr>
            <a:picLocks noChangeAspect="1"/>
          </p:cNvPicPr>
          <p:nvPr/>
        </p:nvPicPr>
        <p:blipFill>
          <a:blip r:embed="rId2"/>
          <a:stretch>
            <a:fillRect/>
          </a:stretch>
        </p:blipFill>
        <p:spPr>
          <a:xfrm>
            <a:off x="662479" y="643466"/>
            <a:ext cx="7819041" cy="5571067"/>
          </a:xfrm>
          <a:prstGeom prst="rect">
            <a:avLst/>
          </a:prstGeom>
        </p:spPr>
      </p:pic>
    </p:spTree>
    <p:extLst>
      <p:ext uri="{BB962C8B-B14F-4D97-AF65-F5344CB8AC3E}">
        <p14:creationId xmlns:p14="http://schemas.microsoft.com/office/powerpoint/2010/main" val="1753403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generated with very high confidence">
            <a:extLst>
              <a:ext uri="{FF2B5EF4-FFF2-40B4-BE49-F238E27FC236}">
                <a16:creationId xmlns:a16="http://schemas.microsoft.com/office/drawing/2014/main" id="{72F4521D-36DC-493E-B6DD-01CD018F269E}"/>
              </a:ext>
            </a:extLst>
          </p:cNvPr>
          <p:cNvPicPr>
            <a:picLocks noChangeAspect="1"/>
          </p:cNvPicPr>
          <p:nvPr/>
        </p:nvPicPr>
        <p:blipFill>
          <a:blip r:embed="rId2"/>
          <a:stretch>
            <a:fillRect/>
          </a:stretch>
        </p:blipFill>
        <p:spPr>
          <a:xfrm>
            <a:off x="1018583" y="1699895"/>
            <a:ext cx="5078823" cy="3453600"/>
          </a:xfrm>
          <a:prstGeom prst="rect">
            <a:avLst/>
          </a:prstGeom>
        </p:spPr>
      </p:pic>
      <p:cxnSp>
        <p:nvCxnSpPr>
          <p:cNvPr id="4" name="Straight Arrow Connector 3">
            <a:extLst>
              <a:ext uri="{FF2B5EF4-FFF2-40B4-BE49-F238E27FC236}">
                <a16:creationId xmlns:a16="http://schemas.microsoft.com/office/drawing/2014/main" id="{3BEE6DD9-EC5E-41C1-A5C6-D02B247B6141}"/>
              </a:ext>
            </a:extLst>
          </p:cNvPr>
          <p:cNvCxnSpPr/>
          <p:nvPr/>
        </p:nvCxnSpPr>
        <p:spPr>
          <a:xfrm>
            <a:off x="6463921" y="1431310"/>
            <a:ext cx="8529" cy="4000499"/>
          </a:xfrm>
          <a:prstGeom prst="straightConnector1">
            <a:avLst/>
          </a:prstGeom>
          <a:ln>
            <a:solidFill>
              <a:srgbClr val="4472C4"/>
            </a:solidFill>
          </a:ln>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13264AC4-BEFA-4D56-856C-6D143EAC4433}"/>
              </a:ext>
            </a:extLst>
          </p:cNvPr>
          <p:cNvSpPr txBox="1"/>
          <p:nvPr/>
        </p:nvSpPr>
        <p:spPr>
          <a:xfrm>
            <a:off x="6767583" y="2924885"/>
            <a:ext cx="2057400" cy="101566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350">
                <a:solidFill>
                  <a:srgbClr val="4472C4"/>
                </a:solidFill>
                <a:cs typeface="Calibri"/>
              </a:rPr>
              <a:t>Journal</a:t>
            </a:r>
            <a:endParaRPr lang="en-US" sz="1350" err="1">
              <a:solidFill>
                <a:srgbClr val="4472C4"/>
              </a:solidFill>
              <a:ea typeface="+mn-lt"/>
              <a:cs typeface="+mn-lt"/>
            </a:endParaRPr>
          </a:p>
          <a:p>
            <a:r>
              <a:rPr lang="en-US" sz="1050">
                <a:ea typeface="+mn-lt"/>
                <a:cs typeface="+mn-lt"/>
              </a:rPr>
              <a:t>The Lancet Infectious Diseases</a:t>
            </a:r>
            <a:endParaRPr lang="en-US" sz="1350">
              <a:cs typeface="Calibri"/>
            </a:endParaRPr>
          </a:p>
          <a:p>
            <a:endParaRPr lang="en-US" sz="1350">
              <a:cs typeface="Calibri"/>
            </a:endParaRPr>
          </a:p>
          <a:p>
            <a:r>
              <a:rPr lang="en-US" sz="1350">
                <a:solidFill>
                  <a:srgbClr val="4472C4"/>
                </a:solidFill>
                <a:cs typeface="Calibri"/>
              </a:rPr>
              <a:t>Published</a:t>
            </a:r>
          </a:p>
          <a:p>
            <a:r>
              <a:rPr lang="en-US" sz="1050">
                <a:cs typeface="Calibri"/>
              </a:rPr>
              <a:t>March 23, 2020</a:t>
            </a:r>
          </a:p>
        </p:txBody>
      </p:sp>
    </p:spTree>
    <p:extLst>
      <p:ext uri="{BB962C8B-B14F-4D97-AF65-F5344CB8AC3E}">
        <p14:creationId xmlns:p14="http://schemas.microsoft.com/office/powerpoint/2010/main" val="48163089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On-screen Show (4:3)</PresentationFormat>
  <Slides>17</Slides>
  <Notes>0</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PowerPoint Presentation</vt:lpstr>
      <vt:lpstr>PowerPoint Presentation</vt:lpstr>
      <vt:lpstr>PowerPoint Presentation</vt:lpstr>
      <vt:lpstr> </vt:lpstr>
      <vt:lpstr>PowerPoint Presentation</vt:lpstr>
      <vt:lpstr>Outline</vt:lpstr>
      <vt:lpstr>Data</vt:lpstr>
      <vt:lpstr>PowerPoint Presentation</vt:lpstr>
      <vt:lpstr>PowerPoint Presentation</vt:lpstr>
      <vt:lpstr>Agent-based simulation model  (FluTE)</vt:lpstr>
      <vt:lpstr>Evaluation</vt:lpstr>
      <vt:lpstr>PowerPoint Presentation</vt:lpstr>
      <vt:lpstr>Global epidemic and mobility model (GLEAM)</vt:lpstr>
      <vt:lpstr>Results </vt:lpstr>
      <vt:lpstr>PowerPoint Presentation</vt:lpstr>
      <vt:lpstr>PowerPoint Presentation</vt:lpstr>
      <vt:lpstr>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123</cp:revision>
  <dcterms:created xsi:type="dcterms:W3CDTF">2020-04-22T09:17:37Z</dcterms:created>
  <dcterms:modified xsi:type="dcterms:W3CDTF">2020-04-25T17:27:09Z</dcterms:modified>
</cp:coreProperties>
</file>